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9" r:id="rId1"/>
    <p:sldMasterId id="2147483748" r:id="rId2"/>
  </p:sldMasterIdLst>
  <p:notesMasterIdLst>
    <p:notesMasterId r:id="rId46"/>
  </p:notesMasterIdLst>
  <p:sldIdLst>
    <p:sldId id="256" r:id="rId3"/>
    <p:sldId id="2121" r:id="rId4"/>
    <p:sldId id="2124" r:id="rId5"/>
    <p:sldId id="2101" r:id="rId6"/>
    <p:sldId id="2118" r:id="rId7"/>
    <p:sldId id="2119" r:id="rId8"/>
    <p:sldId id="2120" r:id="rId9"/>
    <p:sldId id="2122" r:id="rId10"/>
    <p:sldId id="2132" r:id="rId11"/>
    <p:sldId id="2123" r:id="rId12"/>
    <p:sldId id="2125" r:id="rId13"/>
    <p:sldId id="2154" r:id="rId14"/>
    <p:sldId id="2155" r:id="rId15"/>
    <p:sldId id="2126" r:id="rId16"/>
    <p:sldId id="2102" r:id="rId17"/>
    <p:sldId id="2104" r:id="rId18"/>
    <p:sldId id="2130" r:id="rId19"/>
    <p:sldId id="2131" r:id="rId20"/>
    <p:sldId id="2150" r:id="rId21"/>
    <p:sldId id="2145" r:id="rId22"/>
    <p:sldId id="2146" r:id="rId23"/>
    <p:sldId id="2147" r:id="rId24"/>
    <p:sldId id="2143" r:id="rId25"/>
    <p:sldId id="2105" r:id="rId26"/>
    <p:sldId id="2133" r:id="rId27"/>
    <p:sldId id="2134" r:id="rId28"/>
    <p:sldId id="2135" r:id="rId29"/>
    <p:sldId id="2136" r:id="rId30"/>
    <p:sldId id="2137" r:id="rId31"/>
    <p:sldId id="2138" r:id="rId32"/>
    <p:sldId id="2139" r:id="rId33"/>
    <p:sldId id="2140" r:id="rId34"/>
    <p:sldId id="2141" r:id="rId35"/>
    <p:sldId id="2142" r:id="rId36"/>
    <p:sldId id="2144" r:id="rId37"/>
    <p:sldId id="2152" r:id="rId38"/>
    <p:sldId id="2149" r:id="rId39"/>
    <p:sldId id="2151" r:id="rId40"/>
    <p:sldId id="2153" r:id="rId41"/>
    <p:sldId id="2117" r:id="rId42"/>
    <p:sldId id="2099" r:id="rId43"/>
    <p:sldId id="2089" r:id="rId44"/>
    <p:sldId id="2127"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14" autoAdjust="0"/>
    <p:restoredTop sz="94660"/>
  </p:normalViewPr>
  <p:slideViewPr>
    <p:cSldViewPr snapToGrid="0">
      <p:cViewPr varScale="1">
        <p:scale>
          <a:sx n="86" d="100"/>
          <a:sy n="86" d="100"/>
        </p:scale>
        <p:origin x="64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jpe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55AA28-34F0-4142-AF4C-D34AEF527DC9}" type="datetimeFigureOut">
              <a:rPr lang="en-NZ" smtClean="0"/>
              <a:t>18/05/2021</a:t>
            </a:fld>
            <a:endParaRPr lang="en-NZ"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BE9D2F-DE67-475D-9A32-F646EDBADEA9}" type="slidenum">
              <a:rPr lang="en-NZ" smtClean="0"/>
              <a:t>‹#›</a:t>
            </a:fld>
            <a:endParaRPr lang="en-NZ" dirty="0"/>
          </a:p>
        </p:txBody>
      </p:sp>
    </p:spTree>
    <p:extLst>
      <p:ext uri="{BB962C8B-B14F-4D97-AF65-F5344CB8AC3E}">
        <p14:creationId xmlns:p14="http://schemas.microsoft.com/office/powerpoint/2010/main" val="3767572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dirty="0"/>
              <a:t>Click to edit Master title style</a:t>
            </a:r>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840015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228871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dirty="0"/>
              <a:t>Click to edit Master title style</a:t>
            </a:r>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2828373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2953997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dirty="0"/>
              <a:t>Click to edit Master title style</a:t>
            </a:r>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323019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7070679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dirty="0"/>
              <a:t>Click to edit Master title style</a:t>
            </a:r>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017486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184302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935581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Title and Content_alt">
    <p:spTree>
      <p:nvGrpSpPr>
        <p:cNvPr id="1" name=""/>
        <p:cNvGrpSpPr/>
        <p:nvPr/>
      </p:nvGrpSpPr>
      <p:grpSpPr>
        <a:xfrm>
          <a:off x="0" y="0"/>
          <a:ext cx="0" cy="0"/>
          <a:chOff x="0" y="0"/>
          <a:chExt cx="0" cy="0"/>
        </a:xfrm>
      </p:grpSpPr>
      <p:sp>
        <p:nvSpPr>
          <p:cNvPr id="2" name="Title 1"/>
          <p:cNvSpPr>
            <a:spLocks noGrp="1"/>
          </p:cNvSpPr>
          <p:nvPr>
            <p:ph type="title"/>
          </p:nvPr>
        </p:nvSpPr>
        <p:spPr>
          <a:xfrm>
            <a:off x="508000" y="228600"/>
            <a:ext cx="11176000" cy="553998"/>
          </a:xfrm>
        </p:spPr>
        <p:txBody>
          <a:bodyPr/>
          <a:lstStyle/>
          <a:p>
            <a:r>
              <a:rPr lang="en-US" dirty="0"/>
              <a:t>Click to edit Master title style</a:t>
            </a:r>
          </a:p>
        </p:txBody>
      </p:sp>
      <p:sp>
        <p:nvSpPr>
          <p:cNvPr id="5" name="Text Placeholder 4"/>
          <p:cNvSpPr>
            <a:spLocks noGrp="1"/>
          </p:cNvSpPr>
          <p:nvPr>
            <p:ph type="body" sz="quarter" idx="10"/>
          </p:nvPr>
        </p:nvSpPr>
        <p:spPr>
          <a:xfrm>
            <a:off x="467047" y="1480332"/>
            <a:ext cx="11176000" cy="1945148"/>
          </a:xfrm>
        </p:spPr>
        <p:txBody>
          <a:bodyPr/>
          <a:lstStyle>
            <a:lvl1pPr>
              <a:defRPr sz="2800"/>
            </a:lvl1pPr>
            <a:lvl2pPr>
              <a:defRPr sz="2600"/>
            </a:lvl2pPr>
            <a:lvl4pPr>
              <a:defRPr sz="22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5558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057191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chor="ct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358151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6964841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4147850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35053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235494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833336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3094626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48183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358360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758938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41383718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dirty="0"/>
              <a:t>Click to edit Master title style</a:t>
            </a:r>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0391407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385812785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79880824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val="0"/>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dirty="0"/>
              <a:t>Square photo layout with smaller text</a:t>
            </a:r>
          </a:p>
        </p:txBody>
      </p:sp>
    </p:spTree>
    <p:extLst>
      <p:ext uri="{BB962C8B-B14F-4D97-AF65-F5344CB8AC3E}">
        <p14:creationId xmlns:p14="http://schemas.microsoft.com/office/powerpoint/2010/main" val="245463122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97501252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91369648"/>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77141890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64073320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132897348"/>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dirty="0"/>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a:stretch>
              <a:fillRect/>
            </a:stretch>
          </a:blipFill>
        </p:spPr>
        <p:txBody>
          <a:bodyPr bIns="1005840" anchor="ctr">
            <a:noAutofit/>
          </a:bodyPr>
          <a:lstStyle>
            <a:lvl1pPr marL="0" indent="0" algn="ctr">
              <a:buNone/>
              <a:defRPr sz="1000" b="1">
                <a:solidFill>
                  <a:srgbClr val="000000"/>
                </a:solidFill>
              </a:defRPr>
            </a:lvl1pPr>
          </a:lstStyle>
          <a:p>
            <a:r>
              <a:rPr lang="en-US" dirty="0"/>
              <a:t>Drag &amp; drop a screenshot </a:t>
            </a:r>
            <a:br>
              <a:rPr lang="en-US" dirty="0"/>
            </a:br>
            <a:r>
              <a:rPr lang="en-US" dirty="0"/>
              <a:t>here or click or tap icon </a:t>
            </a:r>
            <a:br>
              <a:rPr lang="en-US" dirty="0"/>
            </a:br>
            <a:r>
              <a:rPr lang="en-US" dirty="0"/>
              <a:t>below to insert </a:t>
            </a:r>
          </a:p>
        </p:txBody>
      </p:sp>
    </p:spTree>
    <p:extLst>
      <p:ext uri="{BB962C8B-B14F-4D97-AF65-F5344CB8AC3E}">
        <p14:creationId xmlns:p14="http://schemas.microsoft.com/office/powerpoint/2010/main" val="363446007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7702613"/>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9180213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816636028"/>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dirty="0"/>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87242931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433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8532913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16840983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15252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2">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393816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4027290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54835069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12228686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78399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236627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038994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dirty="0"/>
              <a:t>Click to edit Master title style</a:t>
            </a:r>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88396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dirty="0"/>
              <a:t>Click to edit Master title style</a:t>
            </a:r>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26205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1.xml"/><Relationship Id="rId18" Type="http://schemas.openxmlformats.org/officeDocument/2006/relationships/slideLayout" Target="../slideLayouts/slideLayout36.xml"/><Relationship Id="rId26" Type="http://schemas.openxmlformats.org/officeDocument/2006/relationships/slideLayout" Target="../slideLayouts/slideLayout44.xml"/><Relationship Id="rId3" Type="http://schemas.openxmlformats.org/officeDocument/2006/relationships/slideLayout" Target="../slideLayouts/slideLayout21.xml"/><Relationship Id="rId21" Type="http://schemas.openxmlformats.org/officeDocument/2006/relationships/slideLayout" Target="../slideLayouts/slideLayout39.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5" Type="http://schemas.openxmlformats.org/officeDocument/2006/relationships/slideLayout" Target="../slideLayouts/slideLayout43.xml"/><Relationship Id="rId33" Type="http://schemas.openxmlformats.org/officeDocument/2006/relationships/image" Target="../media/image1.emf"/><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29" Type="http://schemas.openxmlformats.org/officeDocument/2006/relationships/slideLayout" Target="../slideLayouts/slideLayout47.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24" Type="http://schemas.openxmlformats.org/officeDocument/2006/relationships/slideLayout" Target="../slideLayouts/slideLayout42.xml"/><Relationship Id="rId32" Type="http://schemas.openxmlformats.org/officeDocument/2006/relationships/theme" Target="../theme/theme2.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23" Type="http://schemas.openxmlformats.org/officeDocument/2006/relationships/slideLayout" Target="../slideLayouts/slideLayout41.xml"/><Relationship Id="rId28" Type="http://schemas.openxmlformats.org/officeDocument/2006/relationships/slideLayout" Target="../slideLayouts/slideLayout46.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31" Type="http://schemas.openxmlformats.org/officeDocument/2006/relationships/slideLayout" Target="../slideLayouts/slideLayout49.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 Id="rId22" Type="http://schemas.openxmlformats.org/officeDocument/2006/relationships/slideLayout" Target="../slideLayouts/slideLayout40.xml"/><Relationship Id="rId27" Type="http://schemas.openxmlformats.org/officeDocument/2006/relationships/slideLayout" Target="../slideLayouts/slideLayout45.xml"/><Relationship Id="rId30" Type="http://schemas.openxmlformats.org/officeDocument/2006/relationships/slideLayout" Target="../slideLayouts/slideLayout48.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
              <a:schemeClr val="tx2">
                <a:lumMod val="20000"/>
                <a:lumOff val="80000"/>
              </a:schemeClr>
            </a:gs>
            <a:gs pos="100000">
              <a:schemeClr val="bg2">
                <a:shade val="96000"/>
                <a:satMod val="120000"/>
                <a:lumMod val="90000"/>
              </a:schemeClr>
            </a:gs>
          </a:gsLst>
          <a:lin ang="2700000" scaled="1"/>
          <a:tileRect/>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5/18/2021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50193321"/>
      </p:ext>
    </p:extLst>
  </p:cSld>
  <p:clrMap bg1="dk1" tx1="lt1" bg2="dk2" tx2="lt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 id="2147483747" r:id="rId18"/>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1000">
              <a:schemeClr val="tx2">
                <a:lumMod val="20000"/>
                <a:lumOff val="80000"/>
              </a:schemeClr>
            </a:gs>
            <a:gs pos="100000">
              <a:schemeClr val="bg2">
                <a:shade val="96000"/>
                <a:satMod val="120000"/>
                <a:lumMod val="90000"/>
              </a:schemeClr>
            </a:gs>
          </a:gsLst>
          <a:lin ang="27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047439130"/>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 id="2147483766" r:id="rId18"/>
    <p:sldLayoutId id="2147483767" r:id="rId19"/>
    <p:sldLayoutId id="2147483768" r:id="rId20"/>
    <p:sldLayoutId id="2147483769" r:id="rId21"/>
    <p:sldLayoutId id="2147483770" r:id="rId22"/>
    <p:sldLayoutId id="2147483771" r:id="rId23"/>
    <p:sldLayoutId id="2147483772" r:id="rId24"/>
    <p:sldLayoutId id="2147483773" r:id="rId25"/>
    <p:sldLayoutId id="2147483774" r:id="rId26"/>
    <p:sldLayoutId id="2147483775" r:id="rId27"/>
    <p:sldLayoutId id="2147483776" r:id="rId28"/>
    <p:sldLayoutId id="2147483777" r:id="rId29"/>
    <p:sldLayoutId id="2147483778" r:id="rId30"/>
    <p:sldLayoutId id="2147483779"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hyperlink" Target="https://www.youtube.com/watch?v=Ew-_F-OtDFI" TargetMode="Externa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7.png"/></Relationships>
</file>

<file path=ppt/slides/_rels/slide4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3" Type="http://schemas.openxmlformats.org/officeDocument/2006/relationships/hyperlink" Target="https://www.microsoft.com/en-nz/security/business/identity-access-management/decentralized-identity-blockchain" TargetMode="External"/><Relationship Id="rId2" Type="http://schemas.openxmlformats.org/officeDocument/2006/relationships/hyperlink" Target="https://www.youtube.com/watch?v=Ew-_F-OtDFI" TargetMode="External"/><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4111" y="1245092"/>
            <a:ext cx="8001000" cy="2323731"/>
          </a:xfrm>
        </p:spPr>
        <p:txBody>
          <a:bodyPr>
            <a:normAutofit fontScale="90000"/>
          </a:bodyPr>
          <a:lstStyle/>
          <a:p>
            <a:r>
              <a:rPr lang="en-US" cap="none" dirty="0">
                <a:solidFill>
                  <a:schemeClr val="accent1">
                    <a:lumMod val="60000"/>
                    <a:lumOff val="40000"/>
                  </a:schemeClr>
                </a:solidFill>
                <a:latin typeface="Calibri" panose="020F0502020204030204" pitchFamily="34" charset="0"/>
                <a:cs typeface="Calibri" panose="020F0502020204030204" pitchFamily="34" charset="0"/>
              </a:rPr>
              <a:t>Decentralised Digital Identity (DID) and</a:t>
            </a:r>
            <a:br>
              <a:rPr lang="en-US" cap="none" dirty="0">
                <a:solidFill>
                  <a:schemeClr val="accent1">
                    <a:lumMod val="60000"/>
                    <a:lumOff val="40000"/>
                  </a:schemeClr>
                </a:solidFill>
                <a:latin typeface="Calibri" panose="020F0502020204030204" pitchFamily="34" charset="0"/>
                <a:cs typeface="Calibri" panose="020F0502020204030204" pitchFamily="34" charset="0"/>
              </a:rPr>
            </a:br>
            <a:r>
              <a:rPr lang="en-US" cap="none" dirty="0">
                <a:solidFill>
                  <a:schemeClr val="accent1">
                    <a:lumMod val="60000"/>
                    <a:lumOff val="40000"/>
                  </a:schemeClr>
                </a:solidFill>
                <a:latin typeface="Calibri" panose="020F0502020204030204" pitchFamily="34" charset="0"/>
                <a:cs typeface="Calibri" panose="020F0502020204030204" pitchFamily="34" charset="0"/>
              </a:rPr>
              <a:t>Verifiable Credentials</a:t>
            </a:r>
            <a:br>
              <a:rPr lang="en-US" cap="none" dirty="0">
                <a:solidFill>
                  <a:schemeClr val="bg2">
                    <a:lumMod val="60000"/>
                    <a:lumOff val="40000"/>
                  </a:schemeClr>
                </a:solidFill>
                <a:latin typeface="Calibri" panose="020F0502020204030204" pitchFamily="34" charset="0"/>
                <a:cs typeface="Calibri" panose="020F0502020204030204" pitchFamily="34" charset="0"/>
              </a:rPr>
            </a:br>
            <a:endParaRPr lang="en-US" cap="none" dirty="0">
              <a:solidFill>
                <a:schemeClr val="bg2">
                  <a:lumMod val="60000"/>
                  <a:lumOff val="40000"/>
                </a:schemeClr>
              </a:solidFill>
              <a:latin typeface="Calibri" panose="020F0502020204030204" pitchFamily="34" charset="0"/>
              <a:cs typeface="Calibri" panose="020F0502020204030204" pitchFamily="34" charset="0"/>
            </a:endParaRPr>
          </a:p>
        </p:txBody>
      </p:sp>
      <p:sp>
        <p:nvSpPr>
          <p:cNvPr id="3" name="Subtitle 2"/>
          <p:cNvSpPr>
            <a:spLocks noGrp="1"/>
          </p:cNvSpPr>
          <p:nvPr>
            <p:ph type="subTitle" idx="1"/>
          </p:nvPr>
        </p:nvSpPr>
        <p:spPr>
          <a:xfrm>
            <a:off x="684212" y="3429001"/>
            <a:ext cx="6400800" cy="2743200"/>
          </a:xfrm>
        </p:spPr>
        <p:txBody>
          <a:bodyPr>
            <a:noAutofit/>
          </a:bodyPr>
          <a:lstStyle/>
          <a:p>
            <a:endParaRPr lang="en-US" sz="2000" dirty="0"/>
          </a:p>
          <a:p>
            <a:r>
              <a:rPr lang="en-US" sz="2000" dirty="0">
                <a:latin typeface="Calibri" panose="020F0502020204030204" pitchFamily="34" charset="0"/>
                <a:cs typeface="Calibri" panose="020F0502020204030204" pitchFamily="34" charset="0"/>
              </a:rPr>
              <a:t>Rory Braybrook</a:t>
            </a:r>
          </a:p>
          <a:p>
            <a:r>
              <a:rPr lang="en-US" sz="2000" dirty="0">
                <a:latin typeface="Calibri" panose="020F0502020204030204" pitchFamily="34" charset="0"/>
                <a:cs typeface="Calibri" panose="020F0502020204030204" pitchFamily="34" charset="0"/>
              </a:rPr>
              <a:t>Microsoft Identity Architect</a:t>
            </a:r>
          </a:p>
          <a:p>
            <a:r>
              <a:rPr lang="en-US" sz="2000" dirty="0">
                <a:latin typeface="Calibri" panose="020F0502020204030204" pitchFamily="34" charset="0"/>
                <a:cs typeface="Calibri" panose="020F0502020204030204" pitchFamily="34" charset="0"/>
              </a:rPr>
              <a:t>Microsoft MVP (Enterprise Mobility) </a:t>
            </a:r>
          </a:p>
          <a:p>
            <a:r>
              <a:rPr lang="en-US" sz="2000" dirty="0">
                <a:latin typeface="Calibri" panose="020F0502020204030204" pitchFamily="34" charset="0"/>
                <a:cs typeface="Calibri" panose="020F0502020204030204" pitchFamily="34" charset="0"/>
              </a:rPr>
              <a:t>@rbrayb</a:t>
            </a:r>
          </a:p>
          <a:p>
            <a:r>
              <a:rPr lang="en-US" sz="2000" dirty="0">
                <a:solidFill>
                  <a:schemeClr val="accent1">
                    <a:lumMod val="60000"/>
                    <a:lumOff val="40000"/>
                  </a:schemeClr>
                </a:solidFill>
                <a:latin typeface="Calibri" panose="020F0502020204030204" pitchFamily="34" charset="0"/>
                <a:cs typeface="Calibri" panose="020F0502020204030204" pitchFamily="34" charset="0"/>
              </a:rPr>
              <a:t>https://authory.com/RoryBraybrook</a:t>
            </a:r>
            <a:endParaRPr lang="en-US" sz="2000" dirty="0"/>
          </a:p>
        </p:txBody>
      </p:sp>
    </p:spTree>
    <p:extLst>
      <p:ext uri="{BB962C8B-B14F-4D97-AF65-F5344CB8AC3E}">
        <p14:creationId xmlns:p14="http://schemas.microsoft.com/office/powerpoint/2010/main" val="22928471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988" y="552450"/>
            <a:ext cx="8382000" cy="941796"/>
          </a:xfrm>
        </p:spPr>
        <p:txBody>
          <a:bodyPr>
            <a:normAutofit/>
          </a:bodyPr>
          <a:lstStyle/>
          <a:p>
            <a:r>
              <a:rPr lang="en-US" sz="4000" cap="none" dirty="0">
                <a:ln>
                  <a:noFill/>
                </a:ln>
                <a:solidFill>
                  <a:srgbClr val="0070C0"/>
                </a:solidFill>
                <a:latin typeface="Calibri" panose="020F0502020204030204" pitchFamily="34" charset="0"/>
                <a:cs typeface="Calibri" panose="020F0502020204030204" pitchFamily="34" charset="0"/>
              </a:rPr>
              <a:t>Sidetree</a:t>
            </a:r>
          </a:p>
        </p:txBody>
      </p:sp>
      <p:pic>
        <p:nvPicPr>
          <p:cNvPr id="7" name="Picture 6">
            <a:extLst>
              <a:ext uri="{FF2B5EF4-FFF2-40B4-BE49-F238E27FC236}">
                <a16:creationId xmlns:a16="http://schemas.microsoft.com/office/drawing/2014/main" id="{E1F4F0C2-CF7D-4D06-A754-B598740798BC}"/>
              </a:ext>
            </a:extLst>
          </p:cNvPr>
          <p:cNvPicPr>
            <a:picLocks noChangeAspect="1"/>
          </p:cNvPicPr>
          <p:nvPr/>
        </p:nvPicPr>
        <p:blipFill>
          <a:blip r:embed="rId2"/>
          <a:stretch>
            <a:fillRect/>
          </a:stretch>
        </p:blipFill>
        <p:spPr>
          <a:xfrm>
            <a:off x="2503503" y="248575"/>
            <a:ext cx="6226159" cy="6525087"/>
          </a:xfrm>
          <a:prstGeom prst="rect">
            <a:avLst/>
          </a:prstGeom>
        </p:spPr>
      </p:pic>
    </p:spTree>
    <p:extLst>
      <p:ext uri="{BB962C8B-B14F-4D97-AF65-F5344CB8AC3E}">
        <p14:creationId xmlns:p14="http://schemas.microsoft.com/office/powerpoint/2010/main" val="405672029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E3AD78-2105-42D7-8347-2BED6CBEC135}"/>
              </a:ext>
            </a:extLst>
          </p:cNvPr>
          <p:cNvSpPr/>
          <p:nvPr/>
        </p:nvSpPr>
        <p:spPr>
          <a:xfrm>
            <a:off x="1424758" y="771804"/>
            <a:ext cx="8784561" cy="224676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Verifiable Credentials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80059333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7528264" cy="132343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What are verifiable credentials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2043024"/>
            <a:ext cx="9365941" cy="224676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800" dirty="0">
                <a:solidFill>
                  <a:schemeClr val="bg1"/>
                </a:solidFill>
                <a:latin typeface="Calibri" panose="020F0502020204030204" pitchFamily="34" charset="0"/>
                <a:cs typeface="Calibri" panose="020F0502020204030204" pitchFamily="34" charset="0"/>
              </a:rPr>
              <a:t>Verifiable credentials are data objects consisting of claims made by the issuer attesting information about a subject. These claims are identified by schema and include the DID the issuer and subject. The issuer's DID creates a digital signature as proof that they attest to this information.</a:t>
            </a:r>
            <a:endParaRPr kumimoji="0" lang="en-NZ" sz="2800" b="0" i="0" u="none" strike="noStrike" kern="1200" cap="none" spc="0" normalizeH="0" baseline="0" noProof="0" dirty="0">
              <a:ln>
                <a:noFill/>
              </a:ln>
              <a:solidFill>
                <a:schemeClr val="bg1"/>
              </a:solidFill>
              <a:effectLst/>
              <a:uLnTx/>
              <a:uFillTx/>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82617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070C0"/>
                </a:solidFill>
                <a:effectLst/>
                <a:uLnTx/>
                <a:uFillTx/>
                <a:latin typeface="Calibri" panose="020F0502020204030204" pitchFamily="34" charset="0"/>
                <a:ea typeface="+mn-ea"/>
                <a:cs typeface="Calibri" panose="020F0502020204030204" pitchFamily="34" charset="0"/>
              </a:rPr>
              <a:t>Platform</a:t>
            </a:r>
            <a:endParaRPr kumimoji="0" lang="en-NZ" sz="4000" b="0" i="0" u="none" strike="noStrike" kern="1200" cap="none" spc="0" normalizeH="0" baseline="0" noProof="0" dirty="0">
              <a:ln>
                <a:noFill/>
              </a:ln>
              <a:solidFill>
                <a:srgbClr val="0070C0"/>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930D2296-BD74-488C-B735-26D970183053}"/>
              </a:ext>
            </a:extLst>
          </p:cNvPr>
          <p:cNvPicPr>
            <a:picLocks noChangeAspect="1"/>
          </p:cNvPicPr>
          <p:nvPr/>
        </p:nvPicPr>
        <p:blipFill>
          <a:blip r:embed="rId2"/>
          <a:stretch>
            <a:fillRect/>
          </a:stretch>
        </p:blipFill>
        <p:spPr>
          <a:xfrm>
            <a:off x="701336" y="1548459"/>
            <a:ext cx="8687632" cy="4621521"/>
          </a:xfrm>
          <a:prstGeom prst="rect">
            <a:avLst/>
          </a:prstGeom>
        </p:spPr>
      </p:pic>
    </p:spTree>
    <p:extLst>
      <p:ext uri="{BB962C8B-B14F-4D97-AF65-F5344CB8AC3E}">
        <p14:creationId xmlns:p14="http://schemas.microsoft.com/office/powerpoint/2010/main" val="24550187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7528264" cy="1323439"/>
          </a:xfrm>
          <a:prstGeom prst="rect">
            <a:avLst/>
          </a:prstGeom>
          <a:noFill/>
        </p:spPr>
        <p:txBody>
          <a:bodyPr wrap="square" rtlCol="0">
            <a:spAutoFit/>
          </a:bodyPr>
          <a:lstStyle/>
          <a:p>
            <a:r>
              <a:rPr lang="en-NZ" sz="4000" dirty="0">
                <a:solidFill>
                  <a:schemeClr val="accent1">
                    <a:lumMod val="60000"/>
                    <a:lumOff val="40000"/>
                  </a:schemeClr>
                </a:solidFill>
                <a:latin typeface="Calibri" panose="020F0502020204030204" pitchFamily="34" charset="0"/>
                <a:cs typeface="Calibri" panose="020F0502020204030204" pitchFamily="34" charset="0"/>
              </a:rPr>
              <a:t>Scenarios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1164134"/>
            <a:ext cx="9365941" cy="5693866"/>
          </a:xfrm>
          <a:prstGeom prst="rect">
            <a:avLst/>
          </a:prstGeom>
          <a:noFill/>
        </p:spPr>
        <p:txBody>
          <a:bodyPr wrap="square">
            <a:spAutoFit/>
          </a:bodyPr>
          <a:lstStyle/>
          <a:p>
            <a:r>
              <a:rPr lang="en-US" sz="2800" b="1" dirty="0">
                <a:solidFill>
                  <a:schemeClr val="bg1"/>
                </a:solidFill>
                <a:latin typeface="Calibri" panose="020F0502020204030204" pitchFamily="34" charset="0"/>
                <a:cs typeface="Calibri" panose="020F0502020204030204" pitchFamily="34" charset="0"/>
              </a:rPr>
              <a:t>Fast remote onboarding</a:t>
            </a:r>
          </a:p>
          <a:p>
            <a:r>
              <a:rPr lang="en-US" sz="2800" dirty="0">
                <a:solidFill>
                  <a:schemeClr val="bg1"/>
                </a:solidFill>
                <a:latin typeface="Calibri" panose="020F0502020204030204" pitchFamily="34" charset="0"/>
                <a:cs typeface="Calibri" panose="020F0502020204030204" pitchFamily="34" charset="0"/>
              </a:rPr>
              <a:t>Digitally validate any piece of information with ID verification services for quick, trustworthy self-service enrollment and onboarding.</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2800" b="0" i="0" u="none" strike="noStrike" kern="1200" cap="none" spc="0" normalizeH="0" baseline="0" noProof="0" dirty="0">
              <a:ln>
                <a:noFill/>
              </a:ln>
              <a:solidFill>
                <a:schemeClr val="bg1"/>
              </a:solidFill>
              <a:effectLst/>
              <a:uLnTx/>
              <a:uFillTx/>
              <a:latin typeface="Calibri" panose="020F0502020204030204" pitchFamily="34" charset="0"/>
              <a:cs typeface="Calibri" panose="020F0502020204030204" pitchFamily="34" charset="0"/>
            </a:endParaRPr>
          </a:p>
          <a:p>
            <a:r>
              <a:rPr lang="en-US" sz="2800" b="1" dirty="0">
                <a:solidFill>
                  <a:schemeClr val="bg1"/>
                </a:solidFill>
                <a:latin typeface="Calibri" panose="020F0502020204030204" pitchFamily="34" charset="0"/>
                <a:cs typeface="Calibri" panose="020F0502020204030204" pitchFamily="34" charset="0"/>
              </a:rPr>
              <a:t>Access to high-value apps</a:t>
            </a:r>
          </a:p>
          <a:p>
            <a:r>
              <a:rPr lang="en-US" sz="2800" dirty="0">
                <a:solidFill>
                  <a:schemeClr val="bg1"/>
                </a:solidFill>
                <a:latin typeface="Calibri" panose="020F0502020204030204" pitchFamily="34" charset="0"/>
                <a:cs typeface="Calibri" panose="020F0502020204030204" pitchFamily="34" charset="0"/>
              </a:rPr>
              <a:t>Verify credentials from a wide variety of trusted partners based on open standards as an additional proof of authentication.</a:t>
            </a:r>
          </a:p>
          <a:p>
            <a:endParaRPr lang="en-US" sz="2800" dirty="0">
              <a:solidFill>
                <a:schemeClr val="bg1"/>
              </a:solidFill>
              <a:latin typeface="Calibri" panose="020F0502020204030204" pitchFamily="34" charset="0"/>
              <a:cs typeface="Calibri" panose="020F0502020204030204" pitchFamily="34" charset="0"/>
            </a:endParaRPr>
          </a:p>
          <a:p>
            <a:r>
              <a:rPr lang="en-US" sz="2800" b="1" dirty="0">
                <a:solidFill>
                  <a:schemeClr val="bg1"/>
                </a:solidFill>
                <a:latin typeface="Calibri" panose="020F0502020204030204" pitchFamily="34" charset="0"/>
                <a:cs typeface="Calibri" panose="020F0502020204030204" pitchFamily="34" charset="0"/>
              </a:rPr>
              <a:t>Self-service account recovery</a:t>
            </a:r>
          </a:p>
          <a:p>
            <a:r>
              <a:rPr lang="en-US" sz="2800" dirty="0">
                <a:solidFill>
                  <a:schemeClr val="bg1"/>
                </a:solidFill>
                <a:latin typeface="Calibri" panose="020F0502020204030204" pitchFamily="34" charset="0"/>
                <a:cs typeface="Calibri" panose="020F0502020204030204" pitchFamily="34" charset="0"/>
              </a:rPr>
              <a:t>Replace support phone calls and security questions with a simpler, more secure process to verify user identity.</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2800" b="0" i="0" u="none" strike="noStrike" kern="1200" cap="none" spc="0" normalizeH="0" baseline="0" noProof="0" dirty="0">
              <a:ln>
                <a:noFill/>
              </a:ln>
              <a:solidFill>
                <a:schemeClr val="bg1"/>
              </a:solidFill>
              <a:effectLst/>
              <a:uLnTx/>
              <a:uFillTx/>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890154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4580878"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Microsoft partners</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3" name="Picture 2">
            <a:extLst>
              <a:ext uri="{FF2B5EF4-FFF2-40B4-BE49-F238E27FC236}">
                <a16:creationId xmlns:a16="http://schemas.microsoft.com/office/drawing/2014/main" id="{D4AE4B90-66C4-4446-82ED-C4F02AB73073}"/>
              </a:ext>
            </a:extLst>
          </p:cNvPr>
          <p:cNvPicPr>
            <a:picLocks noChangeAspect="1"/>
          </p:cNvPicPr>
          <p:nvPr/>
        </p:nvPicPr>
        <p:blipFill>
          <a:blip r:embed="rId2"/>
          <a:stretch>
            <a:fillRect/>
          </a:stretch>
        </p:blipFill>
        <p:spPr>
          <a:xfrm>
            <a:off x="0" y="2519325"/>
            <a:ext cx="12192000" cy="1819349"/>
          </a:xfrm>
          <a:prstGeom prst="rect">
            <a:avLst/>
          </a:prstGeom>
        </p:spPr>
      </p:pic>
    </p:spTree>
    <p:extLst>
      <p:ext uri="{BB962C8B-B14F-4D97-AF65-F5344CB8AC3E}">
        <p14:creationId xmlns:p14="http://schemas.microsoft.com/office/powerpoint/2010/main" val="3446169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070C0"/>
                </a:solidFill>
                <a:effectLst/>
                <a:uLnTx/>
                <a:uFillTx/>
                <a:latin typeface="Calibri" panose="020F0502020204030204" pitchFamily="34" charset="0"/>
                <a:ea typeface="+mn-ea"/>
                <a:cs typeface="Calibri" panose="020F0502020204030204" pitchFamily="34" charset="0"/>
              </a:rPr>
              <a:t>Overview</a:t>
            </a:r>
            <a:endParaRPr kumimoji="0" lang="en-NZ" sz="4000" b="0" i="0" u="none" strike="noStrike" kern="1200" cap="none" spc="0" normalizeH="0" baseline="0" noProof="0" dirty="0">
              <a:ln>
                <a:noFill/>
              </a:ln>
              <a:solidFill>
                <a:srgbClr val="0070C0"/>
              </a:solidFill>
              <a:effectLst/>
              <a:uLnTx/>
              <a:uFillTx/>
              <a:latin typeface="Calibri" panose="020F0502020204030204" pitchFamily="34" charset="0"/>
              <a:ea typeface="+mn-ea"/>
              <a:cs typeface="Calibri" panose="020F0502020204030204" pitchFamily="34" charset="0"/>
            </a:endParaRPr>
          </a:p>
        </p:txBody>
      </p:sp>
      <p:pic>
        <p:nvPicPr>
          <p:cNvPr id="3" name="Picture 2">
            <a:extLst>
              <a:ext uri="{FF2B5EF4-FFF2-40B4-BE49-F238E27FC236}">
                <a16:creationId xmlns:a16="http://schemas.microsoft.com/office/drawing/2014/main" id="{61FF1C9A-2316-4468-81D7-B6C5D7AA93E2}"/>
              </a:ext>
            </a:extLst>
          </p:cNvPr>
          <p:cNvPicPr>
            <a:picLocks noChangeAspect="1"/>
          </p:cNvPicPr>
          <p:nvPr/>
        </p:nvPicPr>
        <p:blipFill>
          <a:blip r:embed="rId2"/>
          <a:stretch>
            <a:fillRect/>
          </a:stretch>
        </p:blipFill>
        <p:spPr>
          <a:xfrm>
            <a:off x="843379" y="1309687"/>
            <a:ext cx="10058400" cy="4700496"/>
          </a:xfrm>
          <a:prstGeom prst="rect">
            <a:avLst/>
          </a:prstGeom>
        </p:spPr>
      </p:pic>
    </p:spTree>
    <p:extLst>
      <p:ext uri="{BB962C8B-B14F-4D97-AF65-F5344CB8AC3E}">
        <p14:creationId xmlns:p14="http://schemas.microsoft.com/office/powerpoint/2010/main" val="3374617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070C0"/>
                </a:solidFill>
                <a:effectLst/>
                <a:uLnTx/>
                <a:uFillTx/>
                <a:latin typeface="Calibri" panose="020F0502020204030204" pitchFamily="34" charset="0"/>
                <a:ea typeface="+mn-ea"/>
                <a:cs typeface="Calibri" panose="020F0502020204030204" pitchFamily="34" charset="0"/>
              </a:rPr>
              <a:t>Sample scenario</a:t>
            </a:r>
            <a:endParaRPr kumimoji="0" lang="en-NZ" sz="4000" b="0" i="0" u="none" strike="noStrike" kern="1200" cap="none" spc="0" normalizeH="0" baseline="0" noProof="0" dirty="0">
              <a:ln>
                <a:noFill/>
              </a:ln>
              <a:solidFill>
                <a:srgbClr val="0070C0"/>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53D5E313-8D9E-4539-869A-9F06ED9F7B38}"/>
              </a:ext>
            </a:extLst>
          </p:cNvPr>
          <p:cNvPicPr>
            <a:picLocks noChangeAspect="1"/>
          </p:cNvPicPr>
          <p:nvPr/>
        </p:nvPicPr>
        <p:blipFill>
          <a:blip r:embed="rId2"/>
          <a:stretch>
            <a:fillRect/>
          </a:stretch>
        </p:blipFill>
        <p:spPr>
          <a:xfrm>
            <a:off x="701336" y="1422369"/>
            <a:ext cx="9134475" cy="4972050"/>
          </a:xfrm>
          <a:prstGeom prst="rect">
            <a:avLst/>
          </a:prstGeom>
        </p:spPr>
      </p:pic>
    </p:spTree>
    <p:extLst>
      <p:ext uri="{BB962C8B-B14F-4D97-AF65-F5344CB8AC3E}">
        <p14:creationId xmlns:p14="http://schemas.microsoft.com/office/powerpoint/2010/main" val="8487130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6995604"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070C0"/>
                </a:solidFill>
                <a:effectLst/>
                <a:uLnTx/>
                <a:uFillTx/>
                <a:latin typeface="Calibri" panose="020F0502020204030204" pitchFamily="34" charset="0"/>
                <a:ea typeface="+mn-ea"/>
                <a:cs typeface="Calibri" panose="020F0502020204030204" pitchFamily="34" charset="0"/>
              </a:rPr>
              <a:t>Roles – Issuer, User &amp; Verifier</a:t>
            </a:r>
            <a:endParaRPr kumimoji="0" lang="en-NZ" sz="4000" b="0" i="0" u="none" strike="noStrike" kern="1200" cap="none" spc="0" normalizeH="0" baseline="0" noProof="0" dirty="0">
              <a:ln>
                <a:noFill/>
              </a:ln>
              <a:solidFill>
                <a:srgbClr val="0070C0"/>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583BFBD2-4558-4AE1-9740-C75C5C3E7C0D}"/>
              </a:ext>
            </a:extLst>
          </p:cNvPr>
          <p:cNvPicPr>
            <a:picLocks noChangeAspect="1"/>
          </p:cNvPicPr>
          <p:nvPr/>
        </p:nvPicPr>
        <p:blipFill>
          <a:blip r:embed="rId2"/>
          <a:stretch>
            <a:fillRect/>
          </a:stretch>
        </p:blipFill>
        <p:spPr>
          <a:xfrm>
            <a:off x="701336" y="1430275"/>
            <a:ext cx="9594912" cy="4260311"/>
          </a:xfrm>
          <a:prstGeom prst="rect">
            <a:avLst/>
          </a:prstGeom>
        </p:spPr>
      </p:pic>
    </p:spTree>
    <p:extLst>
      <p:ext uri="{BB962C8B-B14F-4D97-AF65-F5344CB8AC3E}">
        <p14:creationId xmlns:p14="http://schemas.microsoft.com/office/powerpoint/2010/main" val="8570552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E3AD78-2105-42D7-8347-2BED6CBEC135}"/>
              </a:ext>
            </a:extLst>
          </p:cNvPr>
          <p:cNvSpPr/>
          <p:nvPr/>
        </p:nvSpPr>
        <p:spPr>
          <a:xfrm>
            <a:off x="1424758" y="771804"/>
            <a:ext cx="8784561" cy="224676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The Infrastructure</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30235430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009530"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Notes</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1760399"/>
            <a:ext cx="9365941" cy="4401205"/>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Microsoft perspective</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latin typeface="Calibri" panose="020F0502020204030204" pitchFamily="34" charset="0"/>
                <a:cs typeface="Calibri" panose="020F0502020204030204" pitchFamily="34" charset="0"/>
              </a:rPr>
              <a:t>Microsoft is a major player in the open standards forums</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Information made public a month ago</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latin typeface="Calibri" panose="020F0502020204030204" pitchFamily="34" charset="0"/>
                <a:cs typeface="Calibri" panose="020F0502020204030204" pitchFamily="34" charset="0"/>
              </a:rPr>
              <a:t>Brand spanking shiny new</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latin typeface="Calibri" panose="020F0502020204030204" pitchFamily="34" charset="0"/>
                <a:cs typeface="Calibri" panose="020F0502020204030204" pitchFamily="34" charset="0"/>
              </a:rPr>
              <a:t>Seems to have been 10 Meetups worldwide to date</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latin typeface="Calibri" panose="020F0502020204030204" pitchFamily="34" charset="0"/>
                <a:cs typeface="Calibri" panose="020F0502020204030204" pitchFamily="34" charset="0"/>
              </a:rPr>
              <a:t>This seems to be the first in APAC – Sydney end May</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Everyone's still learning</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latin typeface="Calibri" panose="020F0502020204030204" pitchFamily="34" charset="0"/>
                <a:cs typeface="Calibri" panose="020F0502020204030204" pitchFamily="34" charset="0"/>
              </a:rPr>
              <a:t>No existing frame of reference</a:t>
            </a:r>
          </a:p>
          <a:p>
            <a:pPr marL="457200" indent="-457200">
              <a:buFont typeface="Arial" panose="020B0604020202020204" pitchFamily="34" charset="0"/>
              <a:buChar char="•"/>
              <a:defRPr/>
            </a:pPr>
            <a:r>
              <a:rPr lang="en-US" sz="2800" dirty="0">
                <a:solidFill>
                  <a:schemeClr val="bg1"/>
                </a:solidFill>
                <a:latin typeface="Calibri" panose="020F0502020204030204" pitchFamily="34" charset="0"/>
                <a:cs typeface="Calibri" panose="020F0502020204030204" pitchFamily="34" charset="0"/>
              </a:rPr>
              <a:t>Currently requires Azure AD P2</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Public preview</a:t>
            </a:r>
            <a:endParaRPr kumimoji="0" lang="en-NZ"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3036481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603681" y="106532"/>
            <a:ext cx="7528264" cy="132343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Azure</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1164134"/>
            <a:ext cx="9365941" cy="3539430"/>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Need Key Vault to store the keys</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latin typeface="Calibri" panose="020F0502020204030204" pitchFamily="34" charset="0"/>
                <a:cs typeface="Calibri" panose="020F0502020204030204" pitchFamily="34" charset="0"/>
              </a:rPr>
              <a:t>Need Blob (Container) storage to store the JSON rules and display files</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800" dirty="0">
              <a:solidFill>
                <a:prstClr val="black"/>
              </a:solidFill>
              <a:latin typeface="Calibri" panose="020F0502020204030204" pitchFamily="34" charset="0"/>
              <a:cs typeface="Calibri" panose="020F0502020204030204" pitchFamily="34" charset="0"/>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latin typeface="Calibri" panose="020F0502020204030204" pitchFamily="34" charset="0"/>
                <a:cs typeface="Calibri" panose="020F0502020204030204" pitchFamily="34" charset="0"/>
              </a:rPr>
              <a:t>Need to enable VC (preview)</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2800" dirty="0">
              <a:solidFill>
                <a:prstClr val="black"/>
              </a:solidFill>
              <a:latin typeface="Calibri" panose="020F0502020204030204" pitchFamily="34" charset="0"/>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7046821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603681" y="106532"/>
            <a:ext cx="7528264" cy="132343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Files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1164134"/>
            <a:ext cx="9365941" cy="3970318"/>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prstClr val="black"/>
                </a:solidFill>
                <a:latin typeface="Calibri" panose="020F0502020204030204" pitchFamily="34" charset="0"/>
                <a:cs typeface="Calibri" panose="020F0502020204030204" pitchFamily="34" charset="0"/>
              </a:rPr>
              <a:t>Public sample</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Issuer and verifier folders</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Update files in </a:t>
            </a:r>
            <a:r>
              <a:rPr kumimoji="0" lang="en-US" sz="2800" b="0" i="0" u="none" strike="noStrike" kern="1200" cap="none" spc="0" normalizeH="0" baseline="0" noProof="0" dirty="0" err="1">
                <a:ln>
                  <a:noFill/>
                </a:ln>
                <a:solidFill>
                  <a:prstClr val="black"/>
                </a:solidFill>
                <a:effectLst/>
                <a:uLnTx/>
                <a:uFillTx/>
                <a:latin typeface="Calibri" panose="020F0502020204030204" pitchFamily="34" charset="0"/>
                <a:ea typeface="+mn-ea"/>
                <a:cs typeface="Calibri" panose="020F0502020204030204" pitchFamily="34" charset="0"/>
              </a:rPr>
              <a:t>issuer_config</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 folder</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Update app.js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24151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E3AD78-2105-42D7-8347-2BED6CBEC135}"/>
              </a:ext>
            </a:extLst>
          </p:cNvPr>
          <p:cNvSpPr/>
          <p:nvPr/>
        </p:nvSpPr>
        <p:spPr>
          <a:xfrm>
            <a:off x="1424758" y="771804"/>
            <a:ext cx="8784561" cy="4093428"/>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Demo</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6000" dirty="0">
              <a:solidFill>
                <a:srgbClr val="052F61">
                  <a:lumMod val="60000"/>
                  <a:lumOff val="40000"/>
                </a:srgbClr>
              </a:solidFill>
              <a:latin typeface="Calibri" panose="020F0502020204030204" pitchFamily="34" charset="0"/>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DIF ION Network Explorer</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425088480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E3AD78-2105-42D7-8347-2BED6CBEC135}"/>
              </a:ext>
            </a:extLst>
          </p:cNvPr>
          <p:cNvSpPr/>
          <p:nvPr/>
        </p:nvSpPr>
        <p:spPr>
          <a:xfrm>
            <a:off x="1424758" y="771804"/>
            <a:ext cx="8784561" cy="224676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The VC Journey</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283800596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Issue a VC</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3" name="Picture 2">
            <a:extLst>
              <a:ext uri="{FF2B5EF4-FFF2-40B4-BE49-F238E27FC236}">
                <a16:creationId xmlns:a16="http://schemas.microsoft.com/office/drawing/2014/main" id="{10C3648B-7BD2-4D92-99D1-A1DAD2C83E93}"/>
              </a:ext>
            </a:extLst>
          </p:cNvPr>
          <p:cNvPicPr>
            <a:picLocks noChangeAspect="1"/>
          </p:cNvPicPr>
          <p:nvPr/>
        </p:nvPicPr>
        <p:blipFill>
          <a:blip r:embed="rId2"/>
          <a:stretch>
            <a:fillRect/>
          </a:stretch>
        </p:blipFill>
        <p:spPr>
          <a:xfrm>
            <a:off x="701336" y="1517434"/>
            <a:ext cx="6886575" cy="3219450"/>
          </a:xfrm>
          <a:prstGeom prst="rect">
            <a:avLst/>
          </a:prstGeom>
        </p:spPr>
      </p:pic>
    </p:spTree>
    <p:extLst>
      <p:ext uri="{BB962C8B-B14F-4D97-AF65-F5344CB8AC3E}">
        <p14:creationId xmlns:p14="http://schemas.microsoft.com/office/powerpoint/2010/main" val="23104943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Issue a VC</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B2A41120-0C56-4C92-909E-29B1FD03A52E}"/>
              </a:ext>
            </a:extLst>
          </p:cNvPr>
          <p:cNvPicPr>
            <a:picLocks noChangeAspect="1"/>
          </p:cNvPicPr>
          <p:nvPr/>
        </p:nvPicPr>
        <p:blipFill>
          <a:blip r:embed="rId2"/>
          <a:stretch>
            <a:fillRect/>
          </a:stretch>
        </p:blipFill>
        <p:spPr>
          <a:xfrm>
            <a:off x="701336" y="1366699"/>
            <a:ext cx="6229350" cy="4781550"/>
          </a:xfrm>
          <a:prstGeom prst="rect">
            <a:avLst/>
          </a:prstGeom>
        </p:spPr>
      </p:pic>
    </p:spTree>
    <p:extLst>
      <p:ext uri="{BB962C8B-B14F-4D97-AF65-F5344CB8AC3E}">
        <p14:creationId xmlns:p14="http://schemas.microsoft.com/office/powerpoint/2010/main" val="11849258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Sign in</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F1634528-9D3E-4DE0-A36F-7DEF3D032227}"/>
              </a:ext>
            </a:extLst>
          </p:cNvPr>
          <p:cNvPicPr>
            <a:picLocks noChangeAspect="1"/>
          </p:cNvPicPr>
          <p:nvPr/>
        </p:nvPicPr>
        <p:blipFill>
          <a:blip r:embed="rId2"/>
          <a:stretch>
            <a:fillRect/>
          </a:stretch>
        </p:blipFill>
        <p:spPr>
          <a:xfrm>
            <a:off x="3468089" y="204186"/>
            <a:ext cx="5255822" cy="6551721"/>
          </a:xfrm>
          <a:prstGeom prst="rect">
            <a:avLst/>
          </a:prstGeom>
        </p:spPr>
      </p:pic>
    </p:spTree>
    <p:extLst>
      <p:ext uri="{BB962C8B-B14F-4D97-AF65-F5344CB8AC3E}">
        <p14:creationId xmlns:p14="http://schemas.microsoft.com/office/powerpoint/2010/main" val="34159159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Sign in</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D061E6B9-3F0D-43CD-9B58-89E06D597E18}"/>
              </a:ext>
            </a:extLst>
          </p:cNvPr>
          <p:cNvPicPr>
            <a:picLocks noChangeAspect="1"/>
          </p:cNvPicPr>
          <p:nvPr/>
        </p:nvPicPr>
        <p:blipFill>
          <a:blip r:embed="rId2"/>
          <a:stretch>
            <a:fillRect/>
          </a:stretch>
        </p:blipFill>
        <p:spPr>
          <a:xfrm>
            <a:off x="3492418" y="159798"/>
            <a:ext cx="5207163" cy="6507332"/>
          </a:xfrm>
          <a:prstGeom prst="rect">
            <a:avLst/>
          </a:prstGeom>
        </p:spPr>
      </p:pic>
    </p:spTree>
    <p:extLst>
      <p:ext uri="{BB962C8B-B14F-4D97-AF65-F5344CB8AC3E}">
        <p14:creationId xmlns:p14="http://schemas.microsoft.com/office/powerpoint/2010/main" val="36613076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Add a VC</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69AE0122-D6C3-464D-8FD1-0671D24BA107}"/>
              </a:ext>
            </a:extLst>
          </p:cNvPr>
          <p:cNvPicPr>
            <a:picLocks noChangeAspect="1"/>
          </p:cNvPicPr>
          <p:nvPr/>
        </p:nvPicPr>
        <p:blipFill>
          <a:blip r:embed="rId2"/>
          <a:stretch>
            <a:fillRect/>
          </a:stretch>
        </p:blipFill>
        <p:spPr>
          <a:xfrm>
            <a:off x="3492484" y="413227"/>
            <a:ext cx="5686425" cy="5800725"/>
          </a:xfrm>
          <a:prstGeom prst="rect">
            <a:avLst/>
          </a:prstGeom>
        </p:spPr>
      </p:pic>
    </p:spTree>
    <p:extLst>
      <p:ext uri="{BB962C8B-B14F-4D97-AF65-F5344CB8AC3E}">
        <p14:creationId xmlns:p14="http://schemas.microsoft.com/office/powerpoint/2010/main" val="535758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5" y="284085"/>
            <a:ext cx="4438835"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You now have a VC</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DB4579CE-D9B4-4857-9202-8129FEC40C1D}"/>
              </a:ext>
            </a:extLst>
          </p:cNvPr>
          <p:cNvPicPr>
            <a:picLocks noChangeAspect="1"/>
          </p:cNvPicPr>
          <p:nvPr/>
        </p:nvPicPr>
        <p:blipFill>
          <a:blip r:embed="rId2"/>
          <a:stretch>
            <a:fillRect/>
          </a:stretch>
        </p:blipFill>
        <p:spPr>
          <a:xfrm>
            <a:off x="701336" y="1330772"/>
            <a:ext cx="6296025" cy="4924425"/>
          </a:xfrm>
          <a:prstGeom prst="rect">
            <a:avLst/>
          </a:prstGeom>
        </p:spPr>
      </p:pic>
    </p:spTree>
    <p:extLst>
      <p:ext uri="{BB962C8B-B14F-4D97-AF65-F5344CB8AC3E}">
        <p14:creationId xmlns:p14="http://schemas.microsoft.com/office/powerpoint/2010/main" val="1989348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E3AD78-2105-42D7-8347-2BED6CBEC135}"/>
              </a:ext>
            </a:extLst>
          </p:cNvPr>
          <p:cNvSpPr/>
          <p:nvPr/>
        </p:nvSpPr>
        <p:spPr>
          <a:xfrm>
            <a:off x="1424758" y="771804"/>
            <a:ext cx="8784561" cy="224676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Decentralised Identity</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3103476868"/>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Issue a VC</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21B44795-0F60-48EA-A893-0A20EB098E29}"/>
              </a:ext>
            </a:extLst>
          </p:cNvPr>
          <p:cNvPicPr>
            <a:picLocks noChangeAspect="1"/>
          </p:cNvPicPr>
          <p:nvPr/>
        </p:nvPicPr>
        <p:blipFill>
          <a:blip r:embed="rId2"/>
          <a:stretch>
            <a:fillRect/>
          </a:stretch>
        </p:blipFill>
        <p:spPr>
          <a:xfrm>
            <a:off x="2947987" y="2128837"/>
            <a:ext cx="6296025" cy="2600325"/>
          </a:xfrm>
          <a:prstGeom prst="rect">
            <a:avLst/>
          </a:prstGeom>
        </p:spPr>
      </p:pic>
    </p:spTree>
    <p:extLst>
      <p:ext uri="{BB962C8B-B14F-4D97-AF65-F5344CB8AC3E}">
        <p14:creationId xmlns:p14="http://schemas.microsoft.com/office/powerpoint/2010/main" val="14193322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Verify a VC</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7" name="Picture 6">
            <a:extLst>
              <a:ext uri="{FF2B5EF4-FFF2-40B4-BE49-F238E27FC236}">
                <a16:creationId xmlns:a16="http://schemas.microsoft.com/office/drawing/2014/main" id="{C9E5E1D3-F858-41D6-A3F5-12CDB1E841FE}"/>
              </a:ext>
            </a:extLst>
          </p:cNvPr>
          <p:cNvPicPr>
            <a:picLocks noChangeAspect="1"/>
          </p:cNvPicPr>
          <p:nvPr/>
        </p:nvPicPr>
        <p:blipFill>
          <a:blip r:embed="rId2"/>
          <a:stretch>
            <a:fillRect/>
          </a:stretch>
        </p:blipFill>
        <p:spPr>
          <a:xfrm>
            <a:off x="701336" y="1465001"/>
            <a:ext cx="4791075" cy="4762500"/>
          </a:xfrm>
          <a:prstGeom prst="rect">
            <a:avLst/>
          </a:prstGeom>
        </p:spPr>
      </p:pic>
    </p:spTree>
    <p:extLst>
      <p:ext uri="{BB962C8B-B14F-4D97-AF65-F5344CB8AC3E}">
        <p14:creationId xmlns:p14="http://schemas.microsoft.com/office/powerpoint/2010/main" val="3747531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Allow</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CFDECD24-C7B4-41C2-97E3-992B0EDFF5BE}"/>
              </a:ext>
            </a:extLst>
          </p:cNvPr>
          <p:cNvPicPr>
            <a:picLocks noChangeAspect="1"/>
          </p:cNvPicPr>
          <p:nvPr/>
        </p:nvPicPr>
        <p:blipFill>
          <a:blip r:embed="rId2"/>
          <a:stretch>
            <a:fillRect/>
          </a:stretch>
        </p:blipFill>
        <p:spPr>
          <a:xfrm>
            <a:off x="3109912" y="72177"/>
            <a:ext cx="5972175" cy="5648325"/>
          </a:xfrm>
          <a:prstGeom prst="rect">
            <a:avLst/>
          </a:prstGeom>
        </p:spPr>
      </p:pic>
      <p:pic>
        <p:nvPicPr>
          <p:cNvPr id="7" name="Picture 6">
            <a:extLst>
              <a:ext uri="{FF2B5EF4-FFF2-40B4-BE49-F238E27FC236}">
                <a16:creationId xmlns:a16="http://schemas.microsoft.com/office/drawing/2014/main" id="{0CF9CA4B-3276-4993-ABA9-475B4F718285}"/>
              </a:ext>
            </a:extLst>
          </p:cNvPr>
          <p:cNvPicPr>
            <a:picLocks noChangeAspect="1"/>
          </p:cNvPicPr>
          <p:nvPr/>
        </p:nvPicPr>
        <p:blipFill>
          <a:blip r:embed="rId3"/>
          <a:stretch>
            <a:fillRect/>
          </a:stretch>
        </p:blipFill>
        <p:spPr>
          <a:xfrm>
            <a:off x="3109911" y="5720502"/>
            <a:ext cx="5972175" cy="1057275"/>
          </a:xfrm>
          <a:prstGeom prst="rect">
            <a:avLst/>
          </a:prstGeom>
        </p:spPr>
      </p:pic>
    </p:spTree>
    <p:extLst>
      <p:ext uri="{BB962C8B-B14F-4D97-AF65-F5344CB8AC3E}">
        <p14:creationId xmlns:p14="http://schemas.microsoft.com/office/powerpoint/2010/main" val="29704817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Verified</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24CC0902-A89A-46F2-B3EB-6038A594EDC5}"/>
              </a:ext>
            </a:extLst>
          </p:cNvPr>
          <p:cNvPicPr>
            <a:picLocks noChangeAspect="1"/>
          </p:cNvPicPr>
          <p:nvPr/>
        </p:nvPicPr>
        <p:blipFill>
          <a:blip r:embed="rId2"/>
          <a:stretch>
            <a:fillRect/>
          </a:stretch>
        </p:blipFill>
        <p:spPr>
          <a:xfrm>
            <a:off x="701336" y="1884470"/>
            <a:ext cx="5210175" cy="3390900"/>
          </a:xfrm>
          <a:prstGeom prst="rect">
            <a:avLst/>
          </a:prstGeom>
        </p:spPr>
      </p:pic>
    </p:spTree>
    <p:extLst>
      <p:ext uri="{BB962C8B-B14F-4D97-AF65-F5344CB8AC3E}">
        <p14:creationId xmlns:p14="http://schemas.microsoft.com/office/powerpoint/2010/main" val="12368658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See your VC</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8F795EDA-27C3-48DF-9A03-72850A5E2325}"/>
              </a:ext>
            </a:extLst>
          </p:cNvPr>
          <p:cNvPicPr>
            <a:picLocks noChangeAspect="1"/>
          </p:cNvPicPr>
          <p:nvPr/>
        </p:nvPicPr>
        <p:blipFill>
          <a:blip r:embed="rId2"/>
          <a:stretch>
            <a:fillRect/>
          </a:stretch>
        </p:blipFill>
        <p:spPr>
          <a:xfrm>
            <a:off x="3432824" y="168676"/>
            <a:ext cx="5326351" cy="6134470"/>
          </a:xfrm>
          <a:prstGeom prst="rect">
            <a:avLst/>
          </a:prstGeom>
        </p:spPr>
      </p:pic>
    </p:spTree>
    <p:extLst>
      <p:ext uri="{BB962C8B-B14F-4D97-AF65-F5344CB8AC3E}">
        <p14:creationId xmlns:p14="http://schemas.microsoft.com/office/powerpoint/2010/main" val="25065933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452761" y="363984"/>
            <a:ext cx="3595456" cy="132343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Domain not verified</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4" name="Picture 3">
            <a:extLst>
              <a:ext uri="{FF2B5EF4-FFF2-40B4-BE49-F238E27FC236}">
                <a16:creationId xmlns:a16="http://schemas.microsoft.com/office/drawing/2014/main" id="{602AEDA2-B0EC-4F98-8B7C-610E422828AA}"/>
              </a:ext>
            </a:extLst>
          </p:cNvPr>
          <p:cNvPicPr>
            <a:picLocks noChangeAspect="1"/>
          </p:cNvPicPr>
          <p:nvPr/>
        </p:nvPicPr>
        <p:blipFill>
          <a:blip r:embed="rId2"/>
          <a:stretch>
            <a:fillRect/>
          </a:stretch>
        </p:blipFill>
        <p:spPr>
          <a:xfrm>
            <a:off x="4587171" y="406153"/>
            <a:ext cx="5254831" cy="6045693"/>
          </a:xfrm>
          <a:prstGeom prst="rect">
            <a:avLst/>
          </a:prstGeom>
        </p:spPr>
      </p:pic>
    </p:spTree>
    <p:extLst>
      <p:ext uri="{BB962C8B-B14F-4D97-AF65-F5344CB8AC3E}">
        <p14:creationId xmlns:p14="http://schemas.microsoft.com/office/powerpoint/2010/main" val="20632351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E3AD78-2105-42D7-8347-2BED6CBEC135}"/>
              </a:ext>
            </a:extLst>
          </p:cNvPr>
          <p:cNvSpPr/>
          <p:nvPr/>
        </p:nvSpPr>
        <p:spPr>
          <a:xfrm>
            <a:off x="1424758" y="771804"/>
            <a:ext cx="8784561" cy="224676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After </a:t>
            </a:r>
            <a:r>
              <a:rPr kumimoji="0" lang="en-US" sz="6000" b="0" i="0" u="none" strike="noStrike" kern="1200" cap="none" spc="0" normalizeH="0" baseline="0" noProof="0" dirty="0" err="1">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customisation</a:t>
            </a:r>
            <a:endParaRPr kumimoji="0" lang="en-US" sz="6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2914116858"/>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452761" y="363984"/>
            <a:ext cx="3595456" cy="255454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And then you see your Auckland Azure UG VC</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sp>
        <p:nvSpPr>
          <p:cNvPr id="7" name="TextBox 6">
            <a:extLst>
              <a:ext uri="{FF2B5EF4-FFF2-40B4-BE49-F238E27FC236}">
                <a16:creationId xmlns:a16="http://schemas.microsoft.com/office/drawing/2014/main" id="{D880852A-757C-429B-AC04-222E32A1FB46}"/>
              </a:ext>
            </a:extLst>
          </p:cNvPr>
          <p:cNvSpPr txBox="1"/>
          <p:nvPr/>
        </p:nvSpPr>
        <p:spPr>
          <a:xfrm>
            <a:off x="452761" y="3977196"/>
            <a:ext cx="3222594" cy="2246769"/>
          </a:xfrm>
          <a:prstGeom prst="rect">
            <a:avLst/>
          </a:prstGeom>
          <a:noFill/>
        </p:spPr>
        <p:txBody>
          <a:bodyPr wrap="square" rtlCol="0">
            <a:spAutoFit/>
          </a:bodyPr>
          <a:lstStyle/>
          <a:p>
            <a:r>
              <a:rPr lang="en-US" sz="2800" dirty="0">
                <a:solidFill>
                  <a:srgbClr val="FF0000"/>
                </a:solidFill>
                <a:latin typeface="Calibri" panose="020F0502020204030204" pitchFamily="34" charset="0"/>
                <a:cs typeface="Calibri" panose="020F0502020204030204" pitchFamily="34" charset="0"/>
              </a:rPr>
              <a:t>Note:</a:t>
            </a:r>
          </a:p>
          <a:p>
            <a:r>
              <a:rPr lang="en-US" sz="2800" dirty="0">
                <a:solidFill>
                  <a:srgbClr val="FF0000"/>
                </a:solidFill>
                <a:latin typeface="Calibri" panose="020F0502020204030204" pitchFamily="34" charset="0"/>
                <a:cs typeface="Calibri" panose="020F0502020204030204" pitchFamily="34" charset="0"/>
              </a:rPr>
              <a:t>For the next UG meeting, no Auckland Azure UG VC, no pizza </a:t>
            </a:r>
            <a:r>
              <a:rPr lang="en-US" sz="2800" dirty="0">
                <a:solidFill>
                  <a:srgbClr val="FF0000"/>
                </a:solidFill>
                <a:latin typeface="Calibri" panose="020F0502020204030204" pitchFamily="34" charset="0"/>
                <a:cs typeface="Calibri" panose="020F0502020204030204" pitchFamily="34" charset="0"/>
                <a:sym typeface="Wingdings" panose="05000000000000000000" pitchFamily="2" charset="2"/>
              </a:rPr>
              <a:t></a:t>
            </a:r>
            <a:endParaRPr lang="en-NZ" sz="2800" dirty="0">
              <a:solidFill>
                <a:srgbClr val="FF0000"/>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CE0BFE02-D0C4-452C-AE33-A1BB9EDECB29}"/>
              </a:ext>
            </a:extLst>
          </p:cNvPr>
          <p:cNvPicPr>
            <a:picLocks noChangeAspect="1"/>
          </p:cNvPicPr>
          <p:nvPr/>
        </p:nvPicPr>
        <p:blipFill>
          <a:blip r:embed="rId2"/>
          <a:stretch>
            <a:fillRect/>
          </a:stretch>
        </p:blipFill>
        <p:spPr>
          <a:xfrm>
            <a:off x="4157260" y="213064"/>
            <a:ext cx="3877480" cy="6489577"/>
          </a:xfrm>
          <a:prstGeom prst="rect">
            <a:avLst/>
          </a:prstGeom>
        </p:spPr>
      </p:pic>
      <p:pic>
        <p:nvPicPr>
          <p:cNvPr id="10" name="Picture 9">
            <a:extLst>
              <a:ext uri="{FF2B5EF4-FFF2-40B4-BE49-F238E27FC236}">
                <a16:creationId xmlns:a16="http://schemas.microsoft.com/office/drawing/2014/main" id="{D50A2B71-ADB9-4D3F-8200-42E467EC52C4}"/>
              </a:ext>
            </a:extLst>
          </p:cNvPr>
          <p:cNvPicPr>
            <a:picLocks noChangeAspect="1"/>
          </p:cNvPicPr>
          <p:nvPr/>
        </p:nvPicPr>
        <p:blipFill>
          <a:blip r:embed="rId3"/>
          <a:stretch>
            <a:fillRect/>
          </a:stretch>
        </p:blipFill>
        <p:spPr>
          <a:xfrm>
            <a:off x="6791418" y="892205"/>
            <a:ext cx="2237172" cy="1868750"/>
          </a:xfrm>
          <a:prstGeom prst="rect">
            <a:avLst/>
          </a:prstGeom>
        </p:spPr>
      </p:pic>
    </p:spTree>
    <p:extLst>
      <p:ext uri="{BB962C8B-B14F-4D97-AF65-F5344CB8AC3E}">
        <p14:creationId xmlns:p14="http://schemas.microsoft.com/office/powerpoint/2010/main" val="2234950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452761" y="363984"/>
            <a:ext cx="359545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All good!</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pic>
        <p:nvPicPr>
          <p:cNvPr id="3" name="Picture 2">
            <a:extLst>
              <a:ext uri="{FF2B5EF4-FFF2-40B4-BE49-F238E27FC236}">
                <a16:creationId xmlns:a16="http://schemas.microsoft.com/office/drawing/2014/main" id="{FD595D73-7AEE-4141-9402-2841ABB4A49D}"/>
              </a:ext>
            </a:extLst>
          </p:cNvPr>
          <p:cNvPicPr>
            <a:picLocks noChangeAspect="1"/>
          </p:cNvPicPr>
          <p:nvPr/>
        </p:nvPicPr>
        <p:blipFill>
          <a:blip r:embed="rId2"/>
          <a:stretch>
            <a:fillRect/>
          </a:stretch>
        </p:blipFill>
        <p:spPr>
          <a:xfrm>
            <a:off x="1321016" y="1760091"/>
            <a:ext cx="10153650" cy="4733925"/>
          </a:xfrm>
          <a:prstGeom prst="rect">
            <a:avLst/>
          </a:prstGeom>
        </p:spPr>
      </p:pic>
    </p:spTree>
    <p:extLst>
      <p:ext uri="{BB962C8B-B14F-4D97-AF65-F5344CB8AC3E}">
        <p14:creationId xmlns:p14="http://schemas.microsoft.com/office/powerpoint/2010/main" val="4532488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2E3AD78-2105-42D7-8347-2BED6CBEC135}"/>
              </a:ext>
            </a:extLst>
          </p:cNvPr>
          <p:cNvSpPr/>
          <p:nvPr/>
        </p:nvSpPr>
        <p:spPr>
          <a:xfrm>
            <a:off x="1424758" y="771804"/>
            <a:ext cx="8784561" cy="3293209"/>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Video</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a:p>
            <a:pPr>
              <a:defRPr/>
            </a:pPr>
            <a:r>
              <a:rPr kumimoji="0" lang="en-US" sz="28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hlinkClick r:id="rId2">
                  <a:extLst>
                    <a:ext uri="{A12FA001-AC4F-418D-AE19-62706E023703}">
                      <ahyp:hlinkClr xmlns:ahyp="http://schemas.microsoft.com/office/drawing/2018/hyperlinkcolor" val="tx"/>
                    </a:ext>
                  </a:extLst>
                </a:hlinkClick>
              </a:rPr>
              <a:t>https://www.youtube.com/watch?v=Ew-_F-OtDFI</a:t>
            </a:r>
            <a:endParaRPr kumimoji="0" lang="en-US" sz="28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4000" b="0" i="0" u="none" strike="noStrike" kern="1200" cap="none" spc="0" normalizeH="0" baseline="0" noProof="0" dirty="0">
              <a:ln>
                <a:noFill/>
              </a:ln>
              <a:solidFill>
                <a:prstClr val="white"/>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245517462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2334827"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n-ea"/>
                <a:cs typeface="Calibri" panose="020F0502020204030204" pitchFamily="34" charset="0"/>
              </a:rPr>
              <a:t>Forrester</a:t>
            </a:r>
            <a:endParaRPr kumimoji="0" lang="en-NZ"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n-ea"/>
              <a:cs typeface="Calibri" panose="020F0502020204030204" pitchFamily="34" charset="0"/>
            </a:endParaRP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1760399"/>
            <a:ext cx="9365941" cy="1815882"/>
          </a:xfrm>
          <a:prstGeom prst="rect">
            <a:avLst/>
          </a:prstGeom>
          <a:noFill/>
        </p:spPr>
        <p:txBody>
          <a:bodyPr wrap="square">
            <a:spAutoFit/>
          </a:bodyPr>
          <a:lstStyle/>
          <a:p>
            <a:r>
              <a:rPr lang="en-US" sz="2800" dirty="0">
                <a:solidFill>
                  <a:schemeClr val="bg1"/>
                </a:solidFill>
                <a:latin typeface="Calibri" panose="020F0502020204030204" pitchFamily="34" charset="0"/>
                <a:cs typeface="Calibri" panose="020F0502020204030204" pitchFamily="34" charset="0"/>
              </a:rPr>
              <a:t>"Decentralized digital identity (DDID) is not just a technology buzzword: It promises a complete restructuring of the currently centralized physical and digital identity ecosystem into a decentralized and democratized architecture."</a:t>
            </a:r>
            <a:endParaRPr lang="en-NZ" sz="28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62707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ecentralized identity explained">
            <a:hlinkClick r:id="" action="ppaction://media"/>
            <a:extLst>
              <a:ext uri="{FF2B5EF4-FFF2-40B4-BE49-F238E27FC236}">
                <a16:creationId xmlns:a16="http://schemas.microsoft.com/office/drawing/2014/main" id="{40BEC4A0-7F2C-4042-8A93-30AE9203BFA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66331" y="88777"/>
            <a:ext cx="11752662" cy="6338655"/>
          </a:xfrm>
          <a:prstGeom prst="rect">
            <a:avLst/>
          </a:prstGeom>
        </p:spPr>
      </p:pic>
    </p:spTree>
    <p:extLst>
      <p:ext uri="{BB962C8B-B14F-4D97-AF65-F5344CB8AC3E}">
        <p14:creationId xmlns:p14="http://schemas.microsoft.com/office/powerpoint/2010/main" val="7779389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8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3757989-3904-482E-AF8B-22DD8877834F}"/>
              </a:ext>
            </a:extLst>
          </p:cNvPr>
          <p:cNvSpPr txBox="1">
            <a:spLocks/>
          </p:cNvSpPr>
          <p:nvPr/>
        </p:nvSpPr>
        <p:spPr>
          <a:xfrm>
            <a:off x="1259841" y="1329720"/>
            <a:ext cx="8382000" cy="941796"/>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4000" b="0" i="0" u="none" strike="noStrike" kern="1200" cap="none" spc="0" normalizeH="0" baseline="0" noProof="0" dirty="0">
              <a:ln>
                <a:noFill/>
              </a:ln>
              <a:solidFill>
                <a:srgbClr val="00B050"/>
              </a:solidFill>
              <a:effectLst/>
              <a:uLnTx/>
              <a:uFillTx/>
              <a:latin typeface="Calibri" panose="020F0502020204030204" pitchFamily="34" charset="0"/>
              <a:ea typeface="+mj-ea"/>
              <a:cs typeface="Calibri" panose="020F0502020204030204" pitchFamily="34" charset="0"/>
            </a:endParaRPr>
          </a:p>
        </p:txBody>
      </p:sp>
      <p:pic>
        <p:nvPicPr>
          <p:cNvPr id="7" name="Picture 6">
            <a:extLst>
              <a:ext uri="{FF2B5EF4-FFF2-40B4-BE49-F238E27FC236}">
                <a16:creationId xmlns:a16="http://schemas.microsoft.com/office/drawing/2014/main" id="{7679A3B1-7751-4BFB-9C76-1F7710CF981E}"/>
              </a:ext>
            </a:extLst>
          </p:cNvPr>
          <p:cNvPicPr>
            <a:picLocks noChangeAspect="1"/>
          </p:cNvPicPr>
          <p:nvPr/>
        </p:nvPicPr>
        <p:blipFill>
          <a:blip r:embed="rId2"/>
          <a:stretch>
            <a:fillRect/>
          </a:stretch>
        </p:blipFill>
        <p:spPr>
          <a:xfrm>
            <a:off x="1020884" y="636972"/>
            <a:ext cx="8859913" cy="5584055"/>
          </a:xfrm>
          <a:prstGeom prst="rect">
            <a:avLst/>
          </a:prstGeom>
        </p:spPr>
      </p:pic>
    </p:spTree>
    <p:extLst>
      <p:ext uri="{BB962C8B-B14F-4D97-AF65-F5344CB8AC3E}">
        <p14:creationId xmlns:p14="http://schemas.microsoft.com/office/powerpoint/2010/main" val="23599787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9841" y="387924"/>
            <a:ext cx="8382000" cy="941796"/>
          </a:xfrm>
        </p:spPr>
        <p:txBody>
          <a:bodyPr>
            <a:normAutofit/>
          </a:bodyPr>
          <a:lstStyle/>
          <a:p>
            <a:r>
              <a:rPr lang="en-US" sz="4000" cap="none" dirty="0">
                <a:ln>
                  <a:noFill/>
                </a:ln>
                <a:solidFill>
                  <a:srgbClr val="0070C0"/>
                </a:solidFill>
                <a:latin typeface="Calibri" panose="020F0502020204030204" pitchFamily="34" charset="0"/>
                <a:cs typeface="Calibri" panose="020F0502020204030204" pitchFamily="34" charset="0"/>
              </a:rPr>
              <a:t>References</a:t>
            </a:r>
          </a:p>
        </p:txBody>
      </p:sp>
      <p:sp>
        <p:nvSpPr>
          <p:cNvPr id="5" name="Title 1">
            <a:extLst>
              <a:ext uri="{FF2B5EF4-FFF2-40B4-BE49-F238E27FC236}">
                <a16:creationId xmlns:a16="http://schemas.microsoft.com/office/drawing/2014/main" id="{63757989-3904-482E-AF8B-22DD8877834F}"/>
              </a:ext>
            </a:extLst>
          </p:cNvPr>
          <p:cNvSpPr txBox="1">
            <a:spLocks/>
          </p:cNvSpPr>
          <p:nvPr/>
        </p:nvSpPr>
        <p:spPr>
          <a:xfrm>
            <a:off x="1259841" y="1329720"/>
            <a:ext cx="8382000" cy="941796"/>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4000" b="0" i="0" u="none" strike="noStrike" kern="1200" cap="none" spc="0" normalizeH="0" baseline="0" noProof="0" dirty="0">
              <a:ln>
                <a:noFill/>
              </a:ln>
              <a:solidFill>
                <a:srgbClr val="00B050"/>
              </a:solidFill>
              <a:effectLst/>
              <a:uLnTx/>
              <a:uFillTx/>
              <a:latin typeface="Calibri" panose="020F0502020204030204" pitchFamily="34" charset="0"/>
              <a:ea typeface="+mj-ea"/>
              <a:cs typeface="Calibri" panose="020F0502020204030204" pitchFamily="34" charset="0"/>
            </a:endParaRPr>
          </a:p>
        </p:txBody>
      </p:sp>
      <p:sp>
        <p:nvSpPr>
          <p:cNvPr id="6" name="Title 1">
            <a:extLst>
              <a:ext uri="{FF2B5EF4-FFF2-40B4-BE49-F238E27FC236}">
                <a16:creationId xmlns:a16="http://schemas.microsoft.com/office/drawing/2014/main" id="{F39088B4-7003-4D56-AD1B-17BEF553C283}"/>
              </a:ext>
            </a:extLst>
          </p:cNvPr>
          <p:cNvSpPr txBox="1">
            <a:spLocks/>
          </p:cNvSpPr>
          <p:nvPr/>
        </p:nvSpPr>
        <p:spPr>
          <a:xfrm>
            <a:off x="1259841" y="1404867"/>
            <a:ext cx="8382000" cy="5182363"/>
          </a:xfrm>
          <a:prstGeom prst="rect">
            <a:avLst/>
          </a:prstGeom>
          <a:effectLst/>
        </p:spPr>
        <p:txBody>
          <a:bodyPr vert="horz" lIns="91440" tIns="45720" rIns="91440" bIns="45720" rtlCol="0" anchor="ctr">
            <a:normAutofit fontScale="47500" lnSpcReduction="2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hlinkClick r:id="rId2">
                  <a:extLst>
                    <a:ext uri="{A12FA001-AC4F-418D-AE19-62706E023703}">
                      <ahyp:hlinkClr xmlns:ahyp="http://schemas.microsoft.com/office/drawing/2018/hyperlinkcolor" val="tx"/>
                    </a:ext>
                  </a:extLst>
                </a:hlinkClick>
              </a:rPr>
              <a:t>https://www.youtube.com/watch?v=Ew-_F-OtDFI</a:t>
            </a:r>
            <a:endPar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endParaRPr lang="en-US" sz="4000" cap="none" dirty="0">
              <a:ln>
                <a:noFill/>
              </a:ln>
              <a:solidFill>
                <a:schemeClr val="accent1">
                  <a:lumMod val="60000"/>
                  <a:lumOff val="40000"/>
                </a:schemeClr>
              </a:solidFill>
              <a:latin typeface="Calibri" panose="020F0502020204030204" pitchFamily="34" charset="0"/>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hlinkClick r:id="rId3">
                  <a:extLst>
                    <a:ext uri="{A12FA001-AC4F-418D-AE19-62706E023703}">
                      <ahyp:hlinkClr xmlns:ahyp="http://schemas.microsoft.com/office/drawing/2018/hyperlinkcolor" val="tx"/>
                    </a:ext>
                  </a:extLst>
                </a:hlinkClick>
              </a:rPr>
              <a:t>https://www.microsoft.com/en-nz/security/business/identity-access-management/decentralized-identity-blockchain</a:t>
            </a:r>
            <a:endPar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endParaRPr lang="en-US" sz="4000" cap="none" dirty="0">
              <a:ln>
                <a:noFill/>
              </a:ln>
              <a:solidFill>
                <a:schemeClr val="accent1">
                  <a:lumMod val="60000"/>
                  <a:lumOff val="40000"/>
                </a:schemeClr>
              </a:solidFill>
              <a:latin typeface="Calibri" panose="020F0502020204030204" pitchFamily="34" charset="0"/>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rPr>
              <a:t>https://www.xtseminars.co.uk/post/introduction-to-the-future-of-identity-dids-vcs</a:t>
            </a:r>
          </a:p>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rPr>
              <a:t>https://www.xtseminars.co.uk/post/issuing-dids-and-vcs-with-the-microsoft-example-app-and-authenticator</a:t>
            </a:r>
          </a:p>
          <a:p>
            <a:pPr marL="0" marR="0" lvl="0" indent="0" algn="l" defTabSz="457200" rtl="0" eaLnBrk="1" fontAlgn="auto" latinLnBrk="0" hangingPunct="1">
              <a:lnSpc>
                <a:spcPct val="100000"/>
              </a:lnSpc>
              <a:spcBef>
                <a:spcPct val="0"/>
              </a:spcBef>
              <a:spcAft>
                <a:spcPts val="0"/>
              </a:spcAft>
              <a:buClrTx/>
              <a:buSzTx/>
              <a:buFontTx/>
              <a:buNone/>
              <a:tabLst/>
              <a:defRPr/>
            </a:pPr>
            <a:endParaRPr lang="en-US" sz="4000" cap="none" dirty="0">
              <a:ln>
                <a:noFill/>
              </a:ln>
              <a:solidFill>
                <a:schemeClr val="accent1">
                  <a:lumMod val="60000"/>
                  <a:lumOff val="40000"/>
                </a:schemeClr>
              </a:solidFill>
              <a:latin typeface="Calibri" panose="020F0502020204030204" pitchFamily="34" charset="0"/>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rPr>
              <a:t>https://github.com/decentralized-identity/ion/blob/master/docs/Q-and-A.md</a:t>
            </a:r>
          </a:p>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rPr>
              <a:t>https://www.microsoft.com/en-nz/security/business/identity-access-management/decentralized-identity-blockchain</a:t>
            </a:r>
          </a:p>
          <a:p>
            <a:pPr marL="0" marR="0" lvl="0" indent="0" algn="l" defTabSz="457200" rtl="0" eaLnBrk="1" fontAlgn="auto" latinLnBrk="0" hangingPunct="1">
              <a:lnSpc>
                <a:spcPct val="100000"/>
              </a:lnSpc>
              <a:spcBef>
                <a:spcPct val="0"/>
              </a:spcBef>
              <a:spcAft>
                <a:spcPts val="0"/>
              </a:spcAft>
              <a:buClrTx/>
              <a:buSzTx/>
              <a:buFontTx/>
              <a:buNone/>
              <a:tabLst/>
              <a:defRPr/>
            </a:pPr>
            <a:endParaRPr lang="en-US" sz="4000" cap="none" dirty="0">
              <a:ln>
                <a:noFill/>
              </a:ln>
              <a:solidFill>
                <a:schemeClr val="accent1">
                  <a:lumMod val="40000"/>
                  <a:lumOff val="60000"/>
                </a:schemeClr>
              </a:solidFill>
              <a:latin typeface="Calibri" panose="020F0502020204030204" pitchFamily="34" charset="0"/>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40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rPr>
              <a:t>https://www.microsoft.com/en-nz/security/business/identity-access-management/verifiable-credentials</a:t>
            </a:r>
          </a:p>
        </p:txBody>
      </p:sp>
      <p:sp>
        <p:nvSpPr>
          <p:cNvPr id="7" name="TextBox 6">
            <a:extLst>
              <a:ext uri="{FF2B5EF4-FFF2-40B4-BE49-F238E27FC236}">
                <a16:creationId xmlns:a16="http://schemas.microsoft.com/office/drawing/2014/main" id="{A2EF094B-8846-41C5-9FB1-A73BFE73AA7E}"/>
              </a:ext>
            </a:extLst>
          </p:cNvPr>
          <p:cNvSpPr txBox="1"/>
          <p:nvPr/>
        </p:nvSpPr>
        <p:spPr>
          <a:xfrm>
            <a:off x="1259841" y="6131102"/>
            <a:ext cx="6107836" cy="369332"/>
          </a:xfrm>
          <a:prstGeom prst="rect">
            <a:avLst/>
          </a:prstGeom>
          <a:noFill/>
        </p:spPr>
        <p:txBody>
          <a:bodyPr wrap="square">
            <a:spAutoFit/>
          </a:bodyPr>
          <a:lstStyle/>
          <a:p>
            <a:r>
              <a:rPr lang="en-NZ" dirty="0">
                <a:solidFill>
                  <a:schemeClr val="accent1">
                    <a:lumMod val="60000"/>
                    <a:lumOff val="40000"/>
                  </a:schemeClr>
                </a:solidFill>
                <a:latin typeface="Calibri" panose="020F0502020204030204" pitchFamily="34" charset="0"/>
                <a:cs typeface="Calibri" panose="020F0502020204030204" pitchFamily="34" charset="0"/>
              </a:rPr>
              <a:t>https://www.youtube.com/watch?v=r20hCF9NbTo</a:t>
            </a:r>
          </a:p>
        </p:txBody>
      </p:sp>
    </p:spTree>
    <p:extLst>
      <p:ext uri="{BB962C8B-B14F-4D97-AF65-F5344CB8AC3E}">
        <p14:creationId xmlns:p14="http://schemas.microsoft.com/office/powerpoint/2010/main" val="20516848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9841" y="387924"/>
            <a:ext cx="8382000" cy="941796"/>
          </a:xfrm>
        </p:spPr>
        <p:txBody>
          <a:bodyPr>
            <a:normAutofit/>
          </a:bodyPr>
          <a:lstStyle/>
          <a:p>
            <a:r>
              <a:rPr lang="en-US" sz="4000" cap="none" dirty="0">
                <a:ln>
                  <a:noFill/>
                </a:ln>
                <a:solidFill>
                  <a:srgbClr val="0070C0"/>
                </a:solidFill>
                <a:latin typeface="Calibri" panose="020F0502020204030204" pitchFamily="34" charset="0"/>
                <a:cs typeface="Calibri" panose="020F0502020204030204" pitchFamily="34" charset="0"/>
              </a:rPr>
              <a:t>References</a:t>
            </a:r>
          </a:p>
        </p:txBody>
      </p:sp>
      <p:sp>
        <p:nvSpPr>
          <p:cNvPr id="5" name="Title 1">
            <a:extLst>
              <a:ext uri="{FF2B5EF4-FFF2-40B4-BE49-F238E27FC236}">
                <a16:creationId xmlns:a16="http://schemas.microsoft.com/office/drawing/2014/main" id="{63757989-3904-482E-AF8B-22DD8877834F}"/>
              </a:ext>
            </a:extLst>
          </p:cNvPr>
          <p:cNvSpPr txBox="1">
            <a:spLocks/>
          </p:cNvSpPr>
          <p:nvPr/>
        </p:nvSpPr>
        <p:spPr>
          <a:xfrm>
            <a:off x="1259841" y="1329720"/>
            <a:ext cx="8382000" cy="941796"/>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4000" b="0" i="0" u="none" strike="noStrike" kern="1200" cap="none" spc="0" normalizeH="0" baseline="0" noProof="0" dirty="0">
              <a:ln>
                <a:noFill/>
              </a:ln>
              <a:solidFill>
                <a:srgbClr val="00B050"/>
              </a:solidFill>
              <a:effectLst/>
              <a:uLnTx/>
              <a:uFillTx/>
              <a:latin typeface="Calibri" panose="020F0502020204030204" pitchFamily="34" charset="0"/>
              <a:ea typeface="+mj-ea"/>
              <a:cs typeface="Calibri" panose="020F0502020204030204" pitchFamily="34" charset="0"/>
            </a:endParaRPr>
          </a:p>
        </p:txBody>
      </p:sp>
      <p:sp>
        <p:nvSpPr>
          <p:cNvPr id="6" name="Title 1">
            <a:extLst>
              <a:ext uri="{FF2B5EF4-FFF2-40B4-BE49-F238E27FC236}">
                <a16:creationId xmlns:a16="http://schemas.microsoft.com/office/drawing/2014/main" id="{F39088B4-7003-4D56-AD1B-17BEF553C283}"/>
              </a:ext>
            </a:extLst>
          </p:cNvPr>
          <p:cNvSpPr txBox="1">
            <a:spLocks/>
          </p:cNvSpPr>
          <p:nvPr/>
        </p:nvSpPr>
        <p:spPr>
          <a:xfrm>
            <a:off x="1259841" y="1800618"/>
            <a:ext cx="8382000" cy="4330484"/>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rPr>
              <a:t>https://identity.foundation/ion/explorer/</a:t>
            </a:r>
          </a:p>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28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rPr>
              <a:t>https://docs.microsoft.com/en-NZ/azure/active-directory/verifiable-credentials/get-started-verifiable-credentials</a:t>
            </a:r>
          </a:p>
          <a:p>
            <a:pPr marL="0" marR="0" lvl="0" indent="0" algn="l" defTabSz="457200" rtl="0" eaLnBrk="1" fontAlgn="auto" latinLnBrk="0" hangingPunct="1">
              <a:lnSpc>
                <a:spcPct val="100000"/>
              </a:lnSpc>
              <a:spcBef>
                <a:spcPct val="0"/>
              </a:spcBef>
              <a:spcAft>
                <a:spcPts val="0"/>
              </a:spcAft>
              <a:buClrTx/>
              <a:buSzTx/>
              <a:buFontTx/>
              <a:buNone/>
              <a:tabLst/>
              <a:defRPr/>
            </a:pPr>
            <a:endParaRPr kumimoji="0" lang="en-US" sz="28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schemeClr val="accent1">
                    <a:lumMod val="60000"/>
                    <a:lumOff val="40000"/>
                  </a:schemeClr>
                </a:solidFill>
                <a:effectLst/>
                <a:uLnTx/>
                <a:uFillTx/>
                <a:latin typeface="Calibri" panose="020F0502020204030204" pitchFamily="34" charset="0"/>
                <a:ea typeface="+mj-ea"/>
                <a:cs typeface="Calibri" panose="020F0502020204030204" pitchFamily="34" charset="0"/>
              </a:rPr>
              <a:t>https://docs.microsoft.com/en-NZ/azure/active-directory/verifiable-credentials/decentralized-identifier-overview</a:t>
            </a:r>
          </a:p>
        </p:txBody>
      </p:sp>
    </p:spTree>
    <p:extLst>
      <p:ext uri="{BB962C8B-B14F-4D97-AF65-F5344CB8AC3E}">
        <p14:creationId xmlns:p14="http://schemas.microsoft.com/office/powerpoint/2010/main" val="14103422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7528264" cy="707886"/>
          </a:xfrm>
          <a:prstGeom prst="rect">
            <a:avLst/>
          </a:prstGeom>
          <a:noFill/>
        </p:spPr>
        <p:txBody>
          <a:bodyPr wrap="square" rtlCol="0">
            <a:spAutoFit/>
          </a:bodyPr>
          <a:lstStyle/>
          <a:p>
            <a:r>
              <a:rPr lang="en-NZ" sz="4000" dirty="0">
                <a:solidFill>
                  <a:schemeClr val="accent1">
                    <a:lumMod val="60000"/>
                    <a:lumOff val="40000"/>
                  </a:schemeClr>
                </a:solidFill>
                <a:latin typeface="Calibri" panose="020F0502020204030204" pitchFamily="34" charset="0"/>
                <a:cs typeface="Calibri" panose="020F0502020204030204" pitchFamily="34" charset="0"/>
              </a:rPr>
              <a:t>What is decentralized identity?</a:t>
            </a: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1662745"/>
            <a:ext cx="9365941" cy="2246769"/>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800" dirty="0">
                <a:solidFill>
                  <a:schemeClr val="bg1"/>
                </a:solidFill>
                <a:latin typeface="Calibri" panose="020F0502020204030204" pitchFamily="34" charset="0"/>
                <a:cs typeface="Calibri" panose="020F0502020204030204" pitchFamily="34" charset="0"/>
              </a:rPr>
              <a:t>Decentralized identity is a trust framework in which identifiers, such as usernames, can be replaced with IDs that are self-owned, independent, and enable data exchange using blockchain and distributed ledger technology to protect privacy and secure transactions.</a:t>
            </a:r>
            <a:endParaRPr kumimoji="0" lang="en-NZ" sz="2800" b="0" i="0" u="none" strike="noStrike" kern="1200" cap="none" spc="0" normalizeH="0" baseline="0" noProof="0" dirty="0">
              <a:ln>
                <a:noFill/>
              </a:ln>
              <a:solidFill>
                <a:schemeClr val="bg1"/>
              </a:solidFill>
              <a:effectLst/>
              <a:uLnTx/>
              <a:uFillTx/>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39412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9747681" cy="707886"/>
          </a:xfrm>
          <a:prstGeom prst="rect">
            <a:avLst/>
          </a:prstGeom>
          <a:noFill/>
        </p:spPr>
        <p:txBody>
          <a:bodyPr wrap="square" rtlCol="0">
            <a:spAutoFit/>
          </a:bodyPr>
          <a:lstStyle/>
          <a:p>
            <a:r>
              <a:rPr lang="en-US" sz="4000" dirty="0">
                <a:solidFill>
                  <a:schemeClr val="accent1">
                    <a:lumMod val="60000"/>
                    <a:lumOff val="40000"/>
                  </a:schemeClr>
                </a:solidFill>
                <a:latin typeface="Calibri" panose="020F0502020204030204" pitchFamily="34" charset="0"/>
                <a:cs typeface="Calibri" panose="020F0502020204030204" pitchFamily="34" charset="0"/>
              </a:rPr>
              <a:t>Why is decentralized identity important?</a:t>
            </a: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1724888"/>
            <a:ext cx="9365941" cy="1815882"/>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a:t>
            </a:r>
            <a:r>
              <a:rPr lang="en-US" sz="2800" dirty="0">
                <a:solidFill>
                  <a:schemeClr val="bg1"/>
                </a:solidFill>
                <a:latin typeface="Calibri" panose="020F0502020204030204" pitchFamily="34" charset="0"/>
                <a:cs typeface="Calibri" panose="020F0502020204030204" pitchFamily="34" charset="0"/>
              </a:rPr>
              <a:t>As our lives are increasingly linked to apps, devices, and services, we’re often subject to data breaches and privacy loss. A standards-based decentralized identity system can provide greater privacy and control over your data</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a:t>
            </a:r>
            <a:endParaRPr kumimoji="0" lang="en-NZ"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3818412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6" y="284085"/>
            <a:ext cx="9046346" cy="707886"/>
          </a:xfrm>
          <a:prstGeom prst="rect">
            <a:avLst/>
          </a:prstGeom>
          <a:noFill/>
        </p:spPr>
        <p:txBody>
          <a:bodyPr wrap="square" rtlCol="0">
            <a:spAutoFit/>
          </a:bodyPr>
          <a:lstStyle/>
          <a:p>
            <a:r>
              <a:rPr lang="en-NZ" sz="4000" dirty="0">
                <a:solidFill>
                  <a:schemeClr val="accent1">
                    <a:lumMod val="60000"/>
                    <a:lumOff val="40000"/>
                  </a:schemeClr>
                </a:solidFill>
                <a:latin typeface="Calibri" panose="020F0502020204030204" pitchFamily="34" charset="0"/>
                <a:cs typeface="Calibri" panose="020F0502020204030204" pitchFamily="34" charset="0"/>
              </a:rPr>
              <a:t>More about decentralized identity</a:t>
            </a: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2044485"/>
            <a:ext cx="9365941" cy="1815882"/>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a:t>
            </a:r>
            <a:r>
              <a:rPr lang="en-US" sz="2800" dirty="0">
                <a:solidFill>
                  <a:schemeClr val="bg1"/>
                </a:solidFill>
                <a:latin typeface="Calibri" panose="020F0502020204030204" pitchFamily="34" charset="0"/>
                <a:cs typeface="Calibri" panose="020F0502020204030204" pitchFamily="34" charset="0"/>
              </a:rPr>
              <a:t>Microsoft believes everyone has the right to own their digital identity, one that more securely and privately stores all personal data. This identity must seamlessly integrate into daily life and give complete control over data access and use</a:t>
            </a:r>
            <a:r>
              <a:rPr kumimoji="0" lang="en-US"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a:t>
            </a:r>
            <a:endParaRPr kumimoji="0" lang="en-NZ"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1013905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5" y="284085"/>
            <a:ext cx="5237825"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Open Standards</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1760399"/>
            <a:ext cx="9365941" cy="4832092"/>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NZ" sz="2800" dirty="0">
                <a:solidFill>
                  <a:schemeClr val="bg1"/>
                </a:solidFill>
                <a:latin typeface="Calibri" panose="020F0502020204030204" pitchFamily="34" charset="0"/>
                <a:cs typeface="Calibri" panose="020F0502020204030204" pitchFamily="34" charset="0"/>
              </a:rPr>
              <a:t>Decentralized Identity Foundation (DIF)</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schemeClr val="bg1"/>
                </a:solidFill>
                <a:latin typeface="Calibri" panose="020F0502020204030204" pitchFamily="34" charset="0"/>
                <a:cs typeface="Calibri" panose="020F0502020204030204" pitchFamily="34" charset="0"/>
              </a:rPr>
              <a:t>Sidetree DID network protocol (which underpins ION)</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NZ" sz="2800" dirty="0">
                <a:solidFill>
                  <a:schemeClr val="bg1"/>
                </a:solidFill>
                <a:latin typeface="Calibri" panose="020F0502020204030204" pitchFamily="34" charset="0"/>
                <a:cs typeface="Calibri" panose="020F0502020204030204" pitchFamily="34" charset="0"/>
              </a:rPr>
              <a:t>W3C Decentralized Identifiers</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NZ" sz="2800" dirty="0">
                <a:solidFill>
                  <a:schemeClr val="bg1"/>
                </a:solidFill>
                <a:latin typeface="Calibri" panose="020F0502020204030204" pitchFamily="34" charset="0"/>
                <a:cs typeface="Calibri" panose="020F0502020204030204" pitchFamily="34" charset="0"/>
              </a:rPr>
              <a:t>W3C DID Method Registry</a:t>
            </a:r>
          </a:p>
          <a:p>
            <a:pPr marL="457200" indent="-457200">
              <a:buFont typeface="Arial" panose="020B0604020202020204" pitchFamily="34" charset="0"/>
              <a:buChar char="•"/>
            </a:pPr>
            <a:r>
              <a:rPr lang="en-US" sz="2800" dirty="0">
                <a:solidFill>
                  <a:schemeClr val="bg1"/>
                </a:solidFill>
                <a:latin typeface="Calibri" panose="020F0502020204030204" pitchFamily="34" charset="0"/>
                <a:cs typeface="Calibri" panose="020F0502020204030204" pitchFamily="34" charset="0"/>
              </a:rPr>
              <a:t>W3C Verifiable Credentials</a:t>
            </a:r>
          </a:p>
          <a:p>
            <a:pPr marL="457200" indent="-457200">
              <a:buFont typeface="Arial" panose="020B0604020202020204" pitchFamily="34" charset="0"/>
              <a:buChar char="•"/>
            </a:pPr>
            <a:r>
              <a:rPr lang="en-US" sz="2800" dirty="0">
                <a:solidFill>
                  <a:schemeClr val="bg1"/>
                </a:solidFill>
                <a:latin typeface="Calibri" panose="020F0502020204030204" pitchFamily="34" charset="0"/>
                <a:cs typeface="Calibri" panose="020F0502020204030204" pitchFamily="34" charset="0"/>
              </a:rPr>
              <a:t>DIF Well Known DID Configuration</a:t>
            </a:r>
          </a:p>
          <a:p>
            <a:pPr marL="457200" indent="-457200">
              <a:buFont typeface="Arial" panose="020B0604020202020204" pitchFamily="34" charset="0"/>
              <a:buChar char="•"/>
            </a:pPr>
            <a:r>
              <a:rPr lang="en-US" sz="2800" dirty="0">
                <a:solidFill>
                  <a:schemeClr val="bg1"/>
                </a:solidFill>
                <a:latin typeface="Calibri" panose="020F0502020204030204" pitchFamily="34" charset="0"/>
                <a:cs typeface="Calibri" panose="020F0502020204030204" pitchFamily="34" charset="0"/>
              </a:rPr>
              <a:t>DIF DID-SIOP</a:t>
            </a:r>
          </a:p>
          <a:p>
            <a:pPr marL="457200" indent="-457200">
              <a:buFont typeface="Arial" panose="020B0604020202020204" pitchFamily="34" charset="0"/>
              <a:buChar char="•"/>
            </a:pPr>
            <a:r>
              <a:rPr lang="en-US" sz="2800" dirty="0">
                <a:solidFill>
                  <a:schemeClr val="bg1"/>
                </a:solidFill>
                <a:latin typeface="Calibri" panose="020F0502020204030204" pitchFamily="34" charset="0"/>
                <a:cs typeface="Calibri" panose="020F0502020204030204" pitchFamily="34" charset="0"/>
              </a:rPr>
              <a:t>DIF Presentation Exchange</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NZ" sz="2800" dirty="0">
              <a:solidFill>
                <a:schemeClr val="bg1"/>
              </a:solidFill>
              <a:latin typeface="Calibri" panose="020F0502020204030204" pitchFamily="34" charset="0"/>
              <a:cs typeface="Calibri" panose="020F0502020204030204" pitchFamily="34" charset="0"/>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800" dirty="0">
              <a:solidFill>
                <a:schemeClr val="bg1"/>
              </a:solidFill>
              <a:latin typeface="Calibri" panose="020F0502020204030204" pitchFamily="34" charset="0"/>
              <a:cs typeface="Calibri" panose="020F0502020204030204" pitchFamily="34" charset="0"/>
            </a:endParaRP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NZ" sz="280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6260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9C7D80-A9DC-44AC-9CF9-617E886EF7A3}"/>
              </a:ext>
            </a:extLst>
          </p:cNvPr>
          <p:cNvSpPr txBox="1"/>
          <p:nvPr/>
        </p:nvSpPr>
        <p:spPr>
          <a:xfrm>
            <a:off x="701335" y="284085"/>
            <a:ext cx="5237825"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rPr>
              <a:t>ION</a:t>
            </a:r>
            <a:endParaRPr kumimoji="0" lang="en-NZ" sz="4000" b="0" i="0" u="none" strike="noStrike" kern="1200" cap="none" spc="0" normalizeH="0" baseline="0" noProof="0" dirty="0">
              <a:ln>
                <a:noFill/>
              </a:ln>
              <a:solidFill>
                <a:srgbClr val="052F61">
                  <a:lumMod val="60000"/>
                  <a:lumOff val="40000"/>
                </a:srgbClr>
              </a:solidFill>
              <a:effectLst/>
              <a:uLnTx/>
              <a:uFillTx/>
              <a:latin typeface="Calibri" panose="020F0502020204030204" pitchFamily="34" charset="0"/>
              <a:ea typeface="+mn-ea"/>
              <a:cs typeface="Calibri" panose="020F0502020204030204" pitchFamily="34" charset="0"/>
            </a:endParaRPr>
          </a:p>
        </p:txBody>
      </p:sp>
      <p:sp>
        <p:nvSpPr>
          <p:cNvPr id="6" name="TextBox 5">
            <a:extLst>
              <a:ext uri="{FF2B5EF4-FFF2-40B4-BE49-F238E27FC236}">
                <a16:creationId xmlns:a16="http://schemas.microsoft.com/office/drawing/2014/main" id="{36342C2B-AF5A-47EF-8D5A-234A62C40541}"/>
              </a:ext>
            </a:extLst>
          </p:cNvPr>
          <p:cNvSpPr txBox="1"/>
          <p:nvPr/>
        </p:nvSpPr>
        <p:spPr>
          <a:xfrm>
            <a:off x="701336" y="1760399"/>
            <a:ext cx="9365941" cy="3539430"/>
          </a:xfrm>
          <a:prstGeom prst="rect">
            <a:avLst/>
          </a:prstGeom>
          <a:noFill/>
        </p:spPr>
        <p:txBody>
          <a:bodyPr wrap="square">
            <a:spAutoFit/>
          </a:bodyPr>
          <a:lstStyle/>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schemeClr val="bg1"/>
                </a:solidFill>
                <a:latin typeface="Calibri" panose="020F0502020204030204" pitchFamily="34" charset="0"/>
                <a:cs typeface="Calibri" panose="020F0502020204030204" pitchFamily="34" charset="0"/>
              </a:rPr>
              <a:t>ION (an instantiation of Sidetree on Bitcoin)</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schemeClr val="bg1"/>
                </a:solidFill>
                <a:latin typeface="Calibri" panose="020F0502020204030204" pitchFamily="34" charset="0"/>
                <a:cs typeface="Calibri" panose="020F0502020204030204" pitchFamily="34" charset="0"/>
              </a:rPr>
              <a:t>ION = Identity Overlay Network</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schemeClr val="bg1"/>
                </a:solidFill>
                <a:latin typeface="Calibri" panose="020F0502020204030204" pitchFamily="34" charset="0"/>
                <a:cs typeface="Calibri" panose="020F0502020204030204" pitchFamily="34" charset="0"/>
              </a:rPr>
              <a:t>Microservices in Azure AKS</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schemeClr val="bg1"/>
                </a:solidFill>
                <a:latin typeface="Calibri" panose="020F0502020204030204" pitchFamily="34" charset="0"/>
                <a:cs typeface="Calibri" panose="020F0502020204030204" pitchFamily="34" charset="0"/>
              </a:rPr>
              <a:t>ION </a:t>
            </a:r>
            <a:r>
              <a:rPr lang="en-US" sz="2800" i="1" dirty="0">
                <a:solidFill>
                  <a:schemeClr val="bg1"/>
                </a:solidFill>
                <a:latin typeface="Calibri" panose="020F0502020204030204" pitchFamily="34" charset="0"/>
                <a:cs typeface="Calibri" panose="020F0502020204030204" pitchFamily="34" charset="0"/>
              </a:rPr>
              <a:t>is not</a:t>
            </a:r>
            <a:r>
              <a:rPr lang="en-US" sz="2800" dirty="0">
                <a:solidFill>
                  <a:schemeClr val="bg1"/>
                </a:solidFill>
                <a:latin typeface="Calibri" panose="020F0502020204030204" pitchFamily="34" charset="0"/>
                <a:cs typeface="Calibri" panose="020F0502020204030204" pitchFamily="34" charset="0"/>
              </a:rPr>
              <a:t> another blockchain, it's a Layer 2 protocol that directly leverages Bitcoin's security</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schemeClr val="bg1"/>
                </a:solidFill>
                <a:latin typeface="Calibri" panose="020F0502020204030204" pitchFamily="34" charset="0"/>
                <a:cs typeface="Calibri" panose="020F0502020204030204" pitchFamily="34" charset="0"/>
              </a:rPr>
              <a:t>ION </a:t>
            </a:r>
            <a:r>
              <a:rPr lang="en-US" sz="2800" i="1" dirty="0">
                <a:solidFill>
                  <a:schemeClr val="bg1"/>
                </a:solidFill>
                <a:latin typeface="Calibri" panose="020F0502020204030204" pitchFamily="34" charset="0"/>
                <a:cs typeface="Calibri" panose="020F0502020204030204" pitchFamily="34" charset="0"/>
              </a:rPr>
              <a:t>is not </a:t>
            </a:r>
            <a:r>
              <a:rPr lang="en-US" sz="2800" dirty="0">
                <a:solidFill>
                  <a:schemeClr val="bg1"/>
                </a:solidFill>
                <a:latin typeface="Calibri" panose="020F0502020204030204" pitchFamily="34" charset="0"/>
                <a:cs typeface="Calibri" panose="020F0502020204030204" pitchFamily="34" charset="0"/>
              </a:rPr>
              <a:t>a cryptocurrency</a:t>
            </a:r>
          </a:p>
          <a:p>
            <a:pPr marL="457200" marR="0" lvl="0" indent="-45720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800" dirty="0">
                <a:solidFill>
                  <a:schemeClr val="bg1"/>
                </a:solidFill>
                <a:latin typeface="Calibri" panose="020F0502020204030204" pitchFamily="34" charset="0"/>
                <a:cs typeface="Calibri" panose="020F0502020204030204" pitchFamily="34" charset="0"/>
              </a:rPr>
              <a:t>Can run your own instance or can use Docker</a:t>
            </a:r>
            <a:endParaRPr lang="en-NZ" sz="2800" dirty="0">
              <a:solidFill>
                <a:schemeClr val="bg1"/>
              </a:solidFill>
              <a:latin typeface="Calibri" panose="020F0502020204030204" pitchFamily="34" charset="0"/>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NZ" sz="28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endParaRPr>
          </a:p>
        </p:txBody>
      </p:sp>
    </p:spTree>
    <p:extLst>
      <p:ext uri="{BB962C8B-B14F-4D97-AF65-F5344CB8AC3E}">
        <p14:creationId xmlns:p14="http://schemas.microsoft.com/office/powerpoint/2010/main" val="3055378011"/>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1_White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4E284496-52C1-405F-ADD9-D60704CD916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4603</TotalTime>
  <Words>797</Words>
  <Application>Microsoft Office PowerPoint</Application>
  <PresentationFormat>Widescreen</PresentationFormat>
  <Paragraphs>122</Paragraphs>
  <Slides>43</Slides>
  <Notes>0</Notes>
  <HiddenSlides>2</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43</vt:i4>
      </vt:variant>
    </vt:vector>
  </HeadingPairs>
  <TitlesOfParts>
    <vt:vector size="53" baseType="lpstr">
      <vt:lpstr>Arial</vt:lpstr>
      <vt:lpstr>Calibri</vt:lpstr>
      <vt:lpstr>Century Gothic</vt:lpstr>
      <vt:lpstr>Consolas</vt:lpstr>
      <vt:lpstr>Segoe UI</vt:lpstr>
      <vt:lpstr>Segoe UI Semibold</vt:lpstr>
      <vt:lpstr>Wingdings</vt:lpstr>
      <vt:lpstr>Wingdings 3</vt:lpstr>
      <vt:lpstr>Slice</vt:lpstr>
      <vt:lpstr>1_White Template</vt:lpstr>
      <vt:lpstr>Decentralised Digital Identity (DID) and Verifiable Credentials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Sidetree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Rory Braybrook</dc:creator>
  <cp:lastModifiedBy>Rory Braybrook</cp:lastModifiedBy>
  <cp:revision>169</cp:revision>
  <dcterms:created xsi:type="dcterms:W3CDTF">2014-09-12T02:12:56Z</dcterms:created>
  <dcterms:modified xsi:type="dcterms:W3CDTF">2021-05-18T07:36:13Z</dcterms:modified>
</cp:coreProperties>
</file>

<file path=docProps/thumbnail.jpeg>
</file>